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8229600" cx="14630400"/>
  <p:notesSz cx="8229600" cy="14630400"/>
  <p:embeddedFontLst>
    <p:embeddedFont>
      <p:font typeface="Fraunces"/>
      <p:regular r:id="rId18"/>
      <p:bold r:id="rId19"/>
      <p:italic r:id="rId20"/>
      <p:boldItalic r:id="rId21"/>
    </p:embeddedFont>
    <p:embeddedFont>
      <p:font typeface="Nobile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Fraunces-italic.fntdata"/><Relationship Id="rId22" Type="http://schemas.openxmlformats.org/officeDocument/2006/relationships/font" Target="fonts/Nobile-regular.fntdata"/><Relationship Id="rId21" Type="http://schemas.openxmlformats.org/officeDocument/2006/relationships/font" Target="fonts/Fraunces-boldItalic.fntdata"/><Relationship Id="rId24" Type="http://schemas.openxmlformats.org/officeDocument/2006/relationships/font" Target="fonts/Nobile-italic.fntdata"/><Relationship Id="rId23" Type="http://schemas.openxmlformats.org/officeDocument/2006/relationships/font" Target="fonts/Nobil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Nobil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Fraunces-bold.fntdata"/><Relationship Id="rId18" Type="http://schemas.openxmlformats.org/officeDocument/2006/relationships/font" Target="fonts/Fraunce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hyperlink" Target="https://yapify.ai" TargetMode="External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Relationship Id="rId5" Type="http://schemas.openxmlformats.org/officeDocument/2006/relationships/hyperlink" Target="https://firecrawl.dev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hyperlink" Target="https://miro.com" TargetMode="External"/><Relationship Id="rId5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hyperlink" Target="https://apify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hyperlink" Target="https://n8n.io" TargetMode="External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hyperlink" Target="https://reclaim.ai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hyperlink" Target="https://fireflies.ai" TargetMode="External"/><Relationship Id="rId7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hyperlink" Target="https://success.ai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hyperlink" Target="https://checklistgenie.ai" TargetMode="External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6" Type="http://schemas.openxmlformats.org/officeDocument/2006/relationships/hyperlink" Target="https://commitify.ai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/>
          <p:nvPr/>
        </p:nvSpPr>
        <p:spPr>
          <a:xfrm>
            <a:off x="793790" y="3573304"/>
            <a:ext cx="12240458" cy="5669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550"/>
              <a:buFont typeface="Fraunces"/>
              <a:buNone/>
            </a:pPr>
            <a:r>
              <a:rPr b="1" i="0" lang="en-US" sz="35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 AI Tools for Productivity and Workflow Automation </a:t>
            </a:r>
            <a:endParaRPr b="0" i="0" sz="3550" u="none" cap="none" strike="noStrike"/>
          </a:p>
        </p:txBody>
      </p:sp>
      <p:sp>
        <p:nvSpPr>
          <p:cNvPr id="56" name="Google Shape;56;p16"/>
          <p:cNvSpPr/>
          <p:nvPr/>
        </p:nvSpPr>
        <p:spPr>
          <a:xfrm>
            <a:off x="3841671" y="4231005"/>
            <a:ext cx="6946940" cy="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1" algn="ctr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650"/>
              <a:buFont typeface="Fraunces"/>
              <a:buNone/>
            </a:pPr>
            <a:r>
              <a:rPr b="1" i="0" lang="en-US" sz="26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(أدوات الذكاء الاصطناعي للإنتاجية وأتمتة سير العمل)</a:t>
            </a:r>
            <a:endParaRPr b="0" i="0" sz="2650" u="none" cap="none" strike="noStrik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/>
          <p:nvPr/>
        </p:nvSpPr>
        <p:spPr>
          <a:xfrm>
            <a:off x="3113961" y="366593"/>
            <a:ext cx="6512243" cy="4150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600"/>
              <a:buFont typeface="Fraunces"/>
              <a:buNone/>
            </a:pPr>
            <a:r>
              <a:rPr b="1" i="0" lang="en-US" sz="26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Yapify: Streamlined Customer Support</a:t>
            </a:r>
            <a:endParaRPr b="0" i="0" sz="2600" u="none" cap="none" strike="noStrike"/>
          </a:p>
        </p:txBody>
      </p:sp>
      <p:sp>
        <p:nvSpPr>
          <p:cNvPr id="254" name="Google Shape;254;p25"/>
          <p:cNvSpPr/>
          <p:nvPr/>
        </p:nvSpPr>
        <p:spPr>
          <a:xfrm>
            <a:off x="3113961" y="1047274"/>
            <a:ext cx="8402479" cy="425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Yapify uses AI to enhance customer support by automating responses, analyzing sentiment, and routing inquiries. It helps businesses provide faster, more efficient, and personalized support experiences.</a:t>
            </a:r>
            <a:endParaRPr b="0" i="0" sz="1000" u="none" cap="none" strike="noStrike"/>
          </a:p>
        </p:txBody>
      </p:sp>
      <p:pic>
        <p:nvPicPr>
          <p:cNvPr descr="preencoded.png" id="255" name="Google Shape;2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3961" y="1621750"/>
            <a:ext cx="2800826" cy="5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/>
          <p:nvPr/>
        </p:nvSpPr>
        <p:spPr>
          <a:xfrm>
            <a:off x="3246715" y="2285881"/>
            <a:ext cx="187511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Automated Responses</a:t>
            </a:r>
            <a:endParaRPr b="0" i="0" sz="1300" u="none" cap="none" strike="noStrike"/>
          </a:p>
        </p:txBody>
      </p:sp>
      <p:sp>
        <p:nvSpPr>
          <p:cNvPr id="257" name="Google Shape;257;p25"/>
          <p:cNvSpPr/>
          <p:nvPr/>
        </p:nvSpPr>
        <p:spPr>
          <a:xfrm>
            <a:off x="3246715" y="2573060"/>
            <a:ext cx="2535317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AI-driven replies to common queries.</a:t>
            </a:r>
            <a:endParaRPr b="0" i="0" sz="1000" u="none" cap="none" strike="noStrike"/>
          </a:p>
        </p:txBody>
      </p:sp>
      <p:pic>
        <p:nvPicPr>
          <p:cNvPr descr="preencoded.png" id="258" name="Google Shape;25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4787" y="1621750"/>
            <a:ext cx="2800826" cy="5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5"/>
          <p:cNvSpPr/>
          <p:nvPr/>
        </p:nvSpPr>
        <p:spPr>
          <a:xfrm>
            <a:off x="6047542" y="2285881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Sentiment Analysis</a:t>
            </a:r>
            <a:endParaRPr b="0" i="0" sz="1300" u="none" cap="none" strike="noStrike"/>
          </a:p>
        </p:txBody>
      </p:sp>
      <p:sp>
        <p:nvSpPr>
          <p:cNvPr id="260" name="Google Shape;260;p25"/>
          <p:cNvSpPr/>
          <p:nvPr/>
        </p:nvSpPr>
        <p:spPr>
          <a:xfrm>
            <a:off x="6047542" y="2573060"/>
            <a:ext cx="2535317" cy="425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Understand customer mood and prioritize.</a:t>
            </a:r>
            <a:endParaRPr b="0" i="0" sz="1000" u="none" cap="none" strike="noStrike"/>
          </a:p>
        </p:txBody>
      </p:sp>
      <p:pic>
        <p:nvPicPr>
          <p:cNvPr descr="preencoded.png" id="261" name="Google Shape;26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15613" y="1621750"/>
            <a:ext cx="2800826" cy="53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5"/>
          <p:cNvSpPr/>
          <p:nvPr/>
        </p:nvSpPr>
        <p:spPr>
          <a:xfrm>
            <a:off x="8848368" y="2285881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Smart Routing</a:t>
            </a:r>
            <a:endParaRPr b="0" i="0" sz="1300" u="none" cap="none" strike="noStrike"/>
          </a:p>
        </p:txBody>
      </p:sp>
      <p:sp>
        <p:nvSpPr>
          <p:cNvPr id="263" name="Google Shape;263;p25"/>
          <p:cNvSpPr/>
          <p:nvPr/>
        </p:nvSpPr>
        <p:spPr>
          <a:xfrm>
            <a:off x="8848368" y="2573060"/>
            <a:ext cx="2535317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Direct inquiries to the right agents.</a:t>
            </a:r>
            <a:endParaRPr b="0" i="0" sz="1000" u="none" cap="none" strike="noStrike"/>
          </a:p>
        </p:txBody>
      </p:sp>
      <p:sp>
        <p:nvSpPr>
          <p:cNvPr id="264" name="Google Shape;264;p25"/>
          <p:cNvSpPr/>
          <p:nvPr/>
        </p:nvSpPr>
        <p:spPr>
          <a:xfrm>
            <a:off x="3113961" y="3413046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30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6"/>
              </a:rPr>
              <a:t>yapify.ai</a:t>
            </a:r>
            <a:endParaRPr b="0" i="0" sz="1300" u="none" cap="none" strike="noStrike"/>
          </a:p>
        </p:txBody>
      </p:sp>
      <p:sp>
        <p:nvSpPr>
          <p:cNvPr id="265" name="Google Shape;265;p25"/>
          <p:cNvSpPr/>
          <p:nvPr/>
        </p:nvSpPr>
        <p:spPr>
          <a:xfrm>
            <a:off x="3113961" y="3673673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300" u="none" cap="none" strike="noStrike"/>
          </a:p>
        </p:txBody>
      </p:sp>
      <p:sp>
        <p:nvSpPr>
          <p:cNvPr id="266" name="Google Shape;266;p25"/>
          <p:cNvSpPr/>
          <p:nvPr/>
        </p:nvSpPr>
        <p:spPr>
          <a:xfrm>
            <a:off x="3113961" y="4013954"/>
            <a:ext cx="491180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Char char="•"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with your support channels.</a:t>
            </a:r>
            <a:endParaRPr b="0" i="0" sz="1000" u="none" cap="none" strike="noStrike"/>
          </a:p>
        </p:txBody>
      </p:sp>
      <p:sp>
        <p:nvSpPr>
          <p:cNvPr id="267" name="Google Shape;267;p25"/>
          <p:cNvSpPr/>
          <p:nvPr/>
        </p:nvSpPr>
        <p:spPr>
          <a:xfrm>
            <a:off x="3113961" y="4272915"/>
            <a:ext cx="491180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Char char="•"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Train the AI with your knowledge base.</a:t>
            </a:r>
            <a:endParaRPr b="0" i="0" sz="1000" u="none" cap="none" strike="noStrike"/>
          </a:p>
        </p:txBody>
      </p:sp>
      <p:sp>
        <p:nvSpPr>
          <p:cNvPr id="268" name="Google Shape;268;p25"/>
          <p:cNvSpPr/>
          <p:nvPr/>
        </p:nvSpPr>
        <p:spPr>
          <a:xfrm>
            <a:off x="3113961" y="4531876"/>
            <a:ext cx="491180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Char char="•"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Define automation rules and escalation paths.</a:t>
            </a:r>
            <a:endParaRPr b="0" i="0" sz="1000" u="none" cap="none" strike="noStrike"/>
          </a:p>
        </p:txBody>
      </p:sp>
      <p:sp>
        <p:nvSpPr>
          <p:cNvPr id="269" name="Google Shape;269;p25"/>
          <p:cNvSpPr/>
          <p:nvPr/>
        </p:nvSpPr>
        <p:spPr>
          <a:xfrm>
            <a:off x="3113961" y="4790837"/>
            <a:ext cx="491180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Char char="•"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Monitor performance and refine AI responses.</a:t>
            </a:r>
            <a:endParaRPr b="0" i="0" sz="1000" u="none" cap="none" strike="noStrike"/>
          </a:p>
        </p:txBody>
      </p:sp>
      <p:pic>
        <p:nvPicPr>
          <p:cNvPr descr="preencoded.png" id="270" name="Google Shape;270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57473" y="3429714"/>
            <a:ext cx="3166467" cy="316646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5"/>
          <p:cNvSpPr/>
          <p:nvPr/>
        </p:nvSpPr>
        <p:spPr>
          <a:xfrm>
            <a:off x="3313152" y="7094220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300" u="none" cap="none" strike="noStrike"/>
          </a:p>
        </p:txBody>
      </p:sp>
      <p:sp>
        <p:nvSpPr>
          <p:cNvPr id="272" name="Google Shape;272;p25"/>
          <p:cNvSpPr/>
          <p:nvPr/>
        </p:nvSpPr>
        <p:spPr>
          <a:xfrm>
            <a:off x="3313152" y="7500937"/>
            <a:ext cx="8203287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Deploy an AI chatbot on your website to answer FAQs and escalate complex issues to human agents.</a:t>
            </a:r>
            <a:endParaRPr b="0" i="0" sz="1000" u="none" cap="none" strike="noStrike"/>
          </a:p>
        </p:txBody>
      </p:sp>
      <p:sp>
        <p:nvSpPr>
          <p:cNvPr id="273" name="Google Shape;273;p25"/>
          <p:cNvSpPr/>
          <p:nvPr/>
        </p:nvSpPr>
        <p:spPr>
          <a:xfrm>
            <a:off x="3113961" y="6895028"/>
            <a:ext cx="15240" cy="967859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9" name="Google Shape;27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167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/>
          <p:nvPr/>
        </p:nvSpPr>
        <p:spPr>
          <a:xfrm>
            <a:off x="3080504" y="2042874"/>
            <a:ext cx="4489371" cy="418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600"/>
              <a:buFont typeface="Fraunces"/>
              <a:buNone/>
            </a:pPr>
            <a:r>
              <a:rPr b="1" i="0" lang="en-US" sz="26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Firecrawl: AI Web Crawler</a:t>
            </a:r>
            <a:endParaRPr b="0" i="0" sz="2600" u="none" cap="none" strike="noStrike"/>
          </a:p>
        </p:txBody>
      </p:sp>
      <p:sp>
        <p:nvSpPr>
          <p:cNvPr id="281" name="Google Shape;281;p26"/>
          <p:cNvSpPr/>
          <p:nvPr/>
        </p:nvSpPr>
        <p:spPr>
          <a:xfrm>
            <a:off x="3080504" y="2662118"/>
            <a:ext cx="8469392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None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Firecrawl provides powerful web scraping capabilities, allowing you to extract structured data from any website efficiently. It's ideal for data aggregation, content monitoring, and research.</a:t>
            </a:r>
            <a:endParaRPr b="0" i="0" sz="1050" u="none" cap="none" strike="noStrike"/>
          </a:p>
        </p:txBody>
      </p:sp>
      <p:pic>
        <p:nvPicPr>
          <p:cNvPr descr="preencoded.png" id="282" name="Google Shape;28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0504" y="3391972"/>
            <a:ext cx="3191708" cy="319170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6"/>
          <p:cNvSpPr/>
          <p:nvPr/>
        </p:nvSpPr>
        <p:spPr>
          <a:xfrm>
            <a:off x="6606540" y="3375184"/>
            <a:ext cx="1884759" cy="209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30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5"/>
              </a:rPr>
              <a:t>firecrawl.dev</a:t>
            </a:r>
            <a:endParaRPr b="0" i="0" sz="1300" u="none" cap="none" strike="noStrike"/>
          </a:p>
        </p:txBody>
      </p:sp>
      <p:sp>
        <p:nvSpPr>
          <p:cNvPr id="284" name="Google Shape;284;p26"/>
          <p:cNvSpPr/>
          <p:nvPr/>
        </p:nvSpPr>
        <p:spPr>
          <a:xfrm>
            <a:off x="6606540" y="3637836"/>
            <a:ext cx="1673781" cy="209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300" u="none" cap="none" strike="noStrike"/>
          </a:p>
        </p:txBody>
      </p:sp>
      <p:sp>
        <p:nvSpPr>
          <p:cNvPr id="285" name="Google Shape;285;p26"/>
          <p:cNvSpPr/>
          <p:nvPr/>
        </p:nvSpPr>
        <p:spPr>
          <a:xfrm>
            <a:off x="6606540" y="3980855"/>
            <a:ext cx="4950857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Specify the target URL or domain.</a:t>
            </a:r>
            <a:endParaRPr b="0" i="0" sz="1050" u="none" cap="none" strike="noStrike"/>
          </a:p>
        </p:txBody>
      </p:sp>
      <p:sp>
        <p:nvSpPr>
          <p:cNvPr id="286" name="Google Shape;286;p26"/>
          <p:cNvSpPr/>
          <p:nvPr/>
        </p:nvSpPr>
        <p:spPr>
          <a:xfrm>
            <a:off x="6606540" y="4241959"/>
            <a:ext cx="4950857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Define the data points you want to extract.</a:t>
            </a:r>
            <a:endParaRPr b="0" i="0" sz="1050" u="none" cap="none" strike="noStrike"/>
          </a:p>
        </p:txBody>
      </p:sp>
      <p:sp>
        <p:nvSpPr>
          <p:cNvPr id="287" name="Google Shape;287;p26"/>
          <p:cNvSpPr/>
          <p:nvPr/>
        </p:nvSpPr>
        <p:spPr>
          <a:xfrm>
            <a:off x="6606540" y="4503063"/>
            <a:ext cx="4950857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Run the crawler and retrieve structured data.</a:t>
            </a:r>
            <a:endParaRPr b="0" i="0" sz="1050" u="none" cap="none" strike="noStrike"/>
          </a:p>
        </p:txBody>
      </p:sp>
      <p:sp>
        <p:nvSpPr>
          <p:cNvPr id="288" name="Google Shape;288;p26"/>
          <p:cNvSpPr/>
          <p:nvPr/>
        </p:nvSpPr>
        <p:spPr>
          <a:xfrm>
            <a:off x="6606540" y="4764167"/>
            <a:ext cx="4950857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extracted data into your applications.</a:t>
            </a:r>
            <a:endParaRPr b="0" i="0" sz="1050" u="none" cap="none" strike="noStrike"/>
          </a:p>
        </p:txBody>
      </p:sp>
      <p:sp>
        <p:nvSpPr>
          <p:cNvPr id="289" name="Google Shape;289;p26"/>
          <p:cNvSpPr/>
          <p:nvPr/>
        </p:nvSpPr>
        <p:spPr>
          <a:xfrm>
            <a:off x="3281243" y="7085648"/>
            <a:ext cx="1673781" cy="209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300" u="none" cap="none" strike="noStrike"/>
          </a:p>
        </p:txBody>
      </p:sp>
      <p:sp>
        <p:nvSpPr>
          <p:cNvPr id="290" name="Google Shape;290;p26"/>
          <p:cNvSpPr/>
          <p:nvPr/>
        </p:nvSpPr>
        <p:spPr>
          <a:xfrm>
            <a:off x="3281243" y="7495580"/>
            <a:ext cx="8268653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None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Gather product information and pricing from competitor websites for market analysis.</a:t>
            </a:r>
            <a:endParaRPr b="0" i="0" sz="1050" u="none" cap="none" strike="noStrike"/>
          </a:p>
        </p:txBody>
      </p:sp>
      <p:sp>
        <p:nvSpPr>
          <p:cNvPr id="291" name="Google Shape;291;p26"/>
          <p:cNvSpPr/>
          <p:nvPr/>
        </p:nvSpPr>
        <p:spPr>
          <a:xfrm>
            <a:off x="3080504" y="6884908"/>
            <a:ext cx="15240" cy="975598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97" name="Google Shape;29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/>
          <p:nvPr/>
        </p:nvSpPr>
        <p:spPr>
          <a:xfrm>
            <a:off x="6019205" y="995958"/>
            <a:ext cx="6492240" cy="475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2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950"/>
              <a:buFont typeface="Fraunces"/>
              <a:buNone/>
            </a:pPr>
            <a:r>
              <a:rPr b="1" i="0" lang="en-US" sz="29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Miro: AI-Enhanced Collaboration </a:t>
            </a:r>
            <a:endParaRPr b="0" i="0" sz="2950" u="none" cap="none" strike="noStrike"/>
          </a:p>
        </p:txBody>
      </p:sp>
      <p:sp>
        <p:nvSpPr>
          <p:cNvPr id="299" name="Google Shape;299;p27"/>
          <p:cNvSpPr/>
          <p:nvPr/>
        </p:nvSpPr>
        <p:spPr>
          <a:xfrm>
            <a:off x="6019205" y="1700093"/>
            <a:ext cx="8078391" cy="4872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50"/>
              <a:buFont typeface="Nobile"/>
              <a:buNone/>
            </a:pPr>
            <a:r>
              <a:rPr b="0" i="0" lang="en-US" sz="11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Miro is an online collaborative whiteboard platform designed for distributed teams to brainstorm, plan, and create together. It offers an infinite canvas for visual thinking, project management, and creative workshops.</a:t>
            </a:r>
            <a:endParaRPr b="0" i="0" sz="1150" u="none" cap="none" strike="noStrike"/>
          </a:p>
        </p:txBody>
      </p:sp>
      <p:sp>
        <p:nvSpPr>
          <p:cNvPr id="300" name="Google Shape;300;p27"/>
          <p:cNvSpPr/>
          <p:nvPr/>
        </p:nvSpPr>
        <p:spPr>
          <a:xfrm>
            <a:off x="6019205" y="2510671"/>
            <a:ext cx="1903095" cy="237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450"/>
              <a:buFont typeface="Fraunces"/>
              <a:buNone/>
            </a:pPr>
            <a:r>
              <a:rPr b="1" i="0" lang="en-US" sz="1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45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4"/>
              </a:rPr>
              <a:t>miro.com</a:t>
            </a:r>
            <a:endParaRPr b="0" i="0" sz="1450" u="none" cap="none" strike="noStrike"/>
          </a:p>
        </p:txBody>
      </p:sp>
      <p:sp>
        <p:nvSpPr>
          <p:cNvPr id="301" name="Google Shape;301;p27"/>
          <p:cNvSpPr/>
          <p:nvPr/>
        </p:nvSpPr>
        <p:spPr>
          <a:xfrm>
            <a:off x="6019205" y="2809280"/>
            <a:ext cx="1903095" cy="237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450"/>
              <a:buFont typeface="Fraunces"/>
              <a:buNone/>
            </a:pPr>
            <a:r>
              <a:rPr b="1" i="0" lang="en-US" sz="1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450" u="none" cap="none" strike="noStrike"/>
          </a:p>
        </p:txBody>
      </p:sp>
      <p:sp>
        <p:nvSpPr>
          <p:cNvPr id="302" name="Google Shape;302;p27"/>
          <p:cNvSpPr/>
          <p:nvPr/>
        </p:nvSpPr>
        <p:spPr>
          <a:xfrm>
            <a:off x="6019205" y="3199209"/>
            <a:ext cx="4698444" cy="243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50"/>
              <a:buFont typeface="Nobile"/>
              <a:buChar char="•"/>
            </a:pPr>
            <a:r>
              <a:rPr b="0" i="0" lang="en-US" sz="11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Choose a template or start with a blank board.</a:t>
            </a:r>
            <a:endParaRPr b="0" i="0" sz="1150" u="none" cap="none" strike="noStrike"/>
          </a:p>
        </p:txBody>
      </p:sp>
      <p:sp>
        <p:nvSpPr>
          <p:cNvPr id="303" name="Google Shape;303;p27"/>
          <p:cNvSpPr/>
          <p:nvPr/>
        </p:nvSpPr>
        <p:spPr>
          <a:xfrm>
            <a:off x="6019205" y="3496032"/>
            <a:ext cx="4698444" cy="243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50"/>
              <a:buFont typeface="Nobile"/>
              <a:buChar char="•"/>
            </a:pPr>
            <a:r>
              <a:rPr b="0" i="0" lang="en-US" sz="11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Invite team members to collaborate in real-time.</a:t>
            </a:r>
            <a:endParaRPr b="0" i="0" sz="1150" u="none" cap="none" strike="noStrike"/>
          </a:p>
        </p:txBody>
      </p:sp>
      <p:sp>
        <p:nvSpPr>
          <p:cNvPr id="304" name="Google Shape;304;p27"/>
          <p:cNvSpPr/>
          <p:nvPr/>
        </p:nvSpPr>
        <p:spPr>
          <a:xfrm>
            <a:off x="6019205" y="3792855"/>
            <a:ext cx="4698444" cy="4872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50"/>
              <a:buFont typeface="Nobile"/>
              <a:buChar char="•"/>
            </a:pPr>
            <a:r>
              <a:rPr b="0" i="0" lang="en-US" sz="11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tools like sticky notes, shapes, diagrams, and comments.</a:t>
            </a:r>
            <a:endParaRPr b="0" i="0" sz="1150" u="none" cap="none" strike="noStrike"/>
          </a:p>
        </p:txBody>
      </p:sp>
      <p:sp>
        <p:nvSpPr>
          <p:cNvPr id="305" name="Google Shape;305;p27"/>
          <p:cNvSpPr/>
          <p:nvPr/>
        </p:nvSpPr>
        <p:spPr>
          <a:xfrm>
            <a:off x="6019205" y="4333280"/>
            <a:ext cx="4698444" cy="243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50"/>
              <a:buFont typeface="Nobile"/>
              <a:buChar char="•"/>
            </a:pPr>
            <a:r>
              <a:rPr b="0" i="0" lang="en-US" sz="11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Facilitate workshops, meetings, or project planning sessions.</a:t>
            </a:r>
            <a:endParaRPr b="0" i="0" sz="1150" u="none" cap="none" strike="noStrike"/>
          </a:p>
        </p:txBody>
      </p:sp>
      <p:sp>
        <p:nvSpPr>
          <p:cNvPr id="306" name="Google Shape;306;p27"/>
          <p:cNvSpPr/>
          <p:nvPr/>
        </p:nvSpPr>
        <p:spPr>
          <a:xfrm>
            <a:off x="6019205" y="4630103"/>
            <a:ext cx="4698444" cy="243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50"/>
              <a:buFont typeface="Nobile"/>
              <a:buChar char="•"/>
            </a:pPr>
            <a:r>
              <a:rPr b="0" i="0" lang="en-US" sz="11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Export boards or integrate with other platforms.</a:t>
            </a:r>
            <a:endParaRPr b="0" i="0" sz="1150" u="none" cap="none" strike="noStrike"/>
          </a:p>
        </p:txBody>
      </p:sp>
      <p:pic>
        <p:nvPicPr>
          <p:cNvPr descr="preencoded.png" id="307" name="Google Shape;30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96744" y="2529721"/>
            <a:ext cx="3008471" cy="300847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7"/>
          <p:cNvSpPr/>
          <p:nvPr/>
        </p:nvSpPr>
        <p:spPr>
          <a:xfrm>
            <a:off x="6247567" y="6108978"/>
            <a:ext cx="1903095" cy="237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8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450"/>
              <a:buFont typeface="Fraunces"/>
              <a:buNone/>
            </a:pPr>
            <a:r>
              <a:rPr b="1" i="0" lang="en-US" sz="1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450" u="none" cap="none" strike="noStrike"/>
          </a:p>
        </p:txBody>
      </p:sp>
      <p:sp>
        <p:nvSpPr>
          <p:cNvPr id="309" name="Google Shape;309;p27"/>
          <p:cNvSpPr/>
          <p:nvPr/>
        </p:nvSpPr>
        <p:spPr>
          <a:xfrm>
            <a:off x="6247567" y="6575108"/>
            <a:ext cx="7850029" cy="4872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50"/>
              <a:buFont typeface="Nobile"/>
              <a:buNone/>
            </a:pPr>
            <a:r>
              <a:rPr b="0" i="0" lang="en-US" sz="11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Design a new product user flow and gather real-time feedback from cross-functional teams on a shared Miro board.</a:t>
            </a:r>
            <a:endParaRPr b="0" i="0" sz="1150" u="none" cap="none" strike="noStrike"/>
          </a:p>
        </p:txBody>
      </p:sp>
      <p:sp>
        <p:nvSpPr>
          <p:cNvPr id="310" name="Google Shape;310;p27"/>
          <p:cNvSpPr/>
          <p:nvPr/>
        </p:nvSpPr>
        <p:spPr>
          <a:xfrm>
            <a:off x="6019205" y="5880616"/>
            <a:ext cx="15240" cy="1352907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6" name="Google Shape;31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/>
          <p:nvPr/>
        </p:nvSpPr>
        <p:spPr>
          <a:xfrm>
            <a:off x="6471642" y="522208"/>
            <a:ext cx="3370183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b="1" i="0" lang="en-US" sz="22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Apify: AI Web Scrapers </a:t>
            </a:r>
            <a:endParaRPr b="0" i="0" sz="2200" u="none" cap="none" strike="noStrike"/>
          </a:p>
        </p:txBody>
      </p:sp>
      <p:sp>
        <p:nvSpPr>
          <p:cNvPr id="318" name="Google Shape;318;p28"/>
          <p:cNvSpPr/>
          <p:nvPr/>
        </p:nvSpPr>
        <p:spPr>
          <a:xfrm>
            <a:off x="6471642" y="1046559"/>
            <a:ext cx="7173397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Apify is a cloud-based platform for web scraping and automation. It allows developers and businesses to extract data from websites, automate workflows, and integrate with various applications to streamline operations.</a:t>
            </a:r>
            <a:endParaRPr b="0" i="0" sz="850" u="none" cap="none" strike="noStrike"/>
          </a:p>
        </p:txBody>
      </p:sp>
      <p:sp>
        <p:nvSpPr>
          <p:cNvPr id="319" name="Google Shape;319;p28"/>
          <p:cNvSpPr/>
          <p:nvPr/>
        </p:nvSpPr>
        <p:spPr>
          <a:xfrm>
            <a:off x="6471642" y="1706999"/>
            <a:ext cx="3529965" cy="838676"/>
          </a:xfrm>
          <a:prstGeom prst="roundRect">
            <a:avLst>
              <a:gd fmla="val 8722" name="adj"/>
            </a:avLst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8"/>
          <p:cNvSpPr/>
          <p:nvPr/>
        </p:nvSpPr>
        <p:spPr>
          <a:xfrm>
            <a:off x="6471642" y="1691759"/>
            <a:ext cx="3529965" cy="60960"/>
          </a:xfrm>
          <a:prstGeom prst="roundRect">
            <a:avLst>
              <a:gd fmla="val 167442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8"/>
          <p:cNvSpPr/>
          <p:nvPr/>
        </p:nvSpPr>
        <p:spPr>
          <a:xfrm>
            <a:off x="8066544" y="1536978"/>
            <a:ext cx="340162" cy="340162"/>
          </a:xfrm>
          <a:prstGeom prst="roundRect">
            <a:avLst>
              <a:gd fmla="val 268813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22" name="Google Shape;32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8580" y="1638895"/>
            <a:ext cx="136088" cy="13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8"/>
          <p:cNvSpPr/>
          <p:nvPr/>
        </p:nvSpPr>
        <p:spPr>
          <a:xfrm>
            <a:off x="6600230" y="1990487"/>
            <a:ext cx="1420178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b="1" i="0" lang="en-US" sz="11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Scrape Any Website</a:t>
            </a:r>
            <a:endParaRPr b="0" i="0" sz="1100" u="none" cap="none" strike="noStrike"/>
          </a:p>
        </p:txBody>
      </p:sp>
      <p:sp>
        <p:nvSpPr>
          <p:cNvPr id="324" name="Google Shape;324;p28"/>
          <p:cNvSpPr/>
          <p:nvPr/>
        </p:nvSpPr>
        <p:spPr>
          <a:xfrm>
            <a:off x="6600230" y="2235637"/>
            <a:ext cx="3272790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Extract structured data from any public website with ease.</a:t>
            </a:r>
            <a:endParaRPr b="0" i="0" sz="850" u="none" cap="none" strike="noStrike"/>
          </a:p>
        </p:txBody>
      </p:sp>
      <p:sp>
        <p:nvSpPr>
          <p:cNvPr id="325" name="Google Shape;325;p28"/>
          <p:cNvSpPr/>
          <p:nvPr/>
        </p:nvSpPr>
        <p:spPr>
          <a:xfrm>
            <a:off x="10114955" y="1706999"/>
            <a:ext cx="3530084" cy="838676"/>
          </a:xfrm>
          <a:prstGeom prst="roundRect">
            <a:avLst>
              <a:gd fmla="val 8722" name="adj"/>
            </a:avLst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8"/>
          <p:cNvSpPr/>
          <p:nvPr/>
        </p:nvSpPr>
        <p:spPr>
          <a:xfrm>
            <a:off x="10114955" y="1691759"/>
            <a:ext cx="3530084" cy="60960"/>
          </a:xfrm>
          <a:prstGeom prst="roundRect">
            <a:avLst>
              <a:gd fmla="val 167442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8"/>
          <p:cNvSpPr/>
          <p:nvPr/>
        </p:nvSpPr>
        <p:spPr>
          <a:xfrm>
            <a:off x="11709856" y="1536978"/>
            <a:ext cx="340162" cy="340162"/>
          </a:xfrm>
          <a:prstGeom prst="roundRect">
            <a:avLst>
              <a:gd fmla="val 268813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28" name="Google Shape;32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11893" y="1638895"/>
            <a:ext cx="136088" cy="13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8"/>
          <p:cNvSpPr/>
          <p:nvPr/>
        </p:nvSpPr>
        <p:spPr>
          <a:xfrm>
            <a:off x="10243542" y="1990487"/>
            <a:ext cx="1537811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b="1" i="0" lang="en-US" sz="11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Automate Workflows</a:t>
            </a:r>
            <a:endParaRPr b="0" i="0" sz="1100" u="none" cap="none" strike="noStrike"/>
          </a:p>
        </p:txBody>
      </p:sp>
      <p:sp>
        <p:nvSpPr>
          <p:cNvPr id="330" name="Google Shape;330;p28"/>
          <p:cNvSpPr/>
          <p:nvPr/>
        </p:nvSpPr>
        <p:spPr>
          <a:xfrm>
            <a:off x="10243542" y="2235637"/>
            <a:ext cx="3272909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Build custom automation flows for repetitive web tasks.</a:t>
            </a:r>
            <a:endParaRPr b="0" i="0" sz="850" u="none" cap="none" strike="noStrike"/>
          </a:p>
        </p:txBody>
      </p:sp>
      <p:sp>
        <p:nvSpPr>
          <p:cNvPr id="331" name="Google Shape;331;p28"/>
          <p:cNvSpPr/>
          <p:nvPr/>
        </p:nvSpPr>
        <p:spPr>
          <a:xfrm>
            <a:off x="6471642" y="2829044"/>
            <a:ext cx="7173397" cy="838676"/>
          </a:xfrm>
          <a:prstGeom prst="roundRect">
            <a:avLst>
              <a:gd fmla="val 8722" name="adj"/>
            </a:avLst>
          </a:prstGeom>
          <a:solidFill>
            <a:srgbClr val="FA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8"/>
          <p:cNvSpPr/>
          <p:nvPr/>
        </p:nvSpPr>
        <p:spPr>
          <a:xfrm>
            <a:off x="6471642" y="2813804"/>
            <a:ext cx="7173397" cy="60960"/>
          </a:xfrm>
          <a:prstGeom prst="roundRect">
            <a:avLst>
              <a:gd fmla="val 167442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8"/>
          <p:cNvSpPr/>
          <p:nvPr/>
        </p:nvSpPr>
        <p:spPr>
          <a:xfrm>
            <a:off x="9888200" y="2659023"/>
            <a:ext cx="340162" cy="340162"/>
          </a:xfrm>
          <a:prstGeom prst="roundRect">
            <a:avLst>
              <a:gd fmla="val 268813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4" name="Google Shape;33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90237" y="2760940"/>
            <a:ext cx="136088" cy="13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8"/>
          <p:cNvSpPr/>
          <p:nvPr/>
        </p:nvSpPr>
        <p:spPr>
          <a:xfrm>
            <a:off x="6600230" y="3112532"/>
            <a:ext cx="1587222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b="1" i="0" lang="en-US" sz="11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Scale Data Operations</a:t>
            </a:r>
            <a:endParaRPr b="0" i="0" sz="1100" u="none" cap="none" strike="noStrike"/>
          </a:p>
        </p:txBody>
      </p:sp>
      <p:sp>
        <p:nvSpPr>
          <p:cNvPr id="336" name="Google Shape;336;p28"/>
          <p:cNvSpPr/>
          <p:nvPr/>
        </p:nvSpPr>
        <p:spPr>
          <a:xfrm>
            <a:off x="6600230" y="3357682"/>
            <a:ext cx="6916222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Run hundreds of scrapers and automations concurrently.</a:t>
            </a:r>
            <a:endParaRPr b="0" i="0" sz="850" u="none" cap="none" strike="noStrike"/>
          </a:p>
        </p:txBody>
      </p:sp>
      <p:pic>
        <p:nvPicPr>
          <p:cNvPr descr="preencoded.png" id="337" name="Google Shape;337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1642" y="3922752"/>
            <a:ext cx="2703314" cy="270331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8"/>
          <p:cNvSpPr/>
          <p:nvPr/>
        </p:nvSpPr>
        <p:spPr>
          <a:xfrm>
            <a:off x="9459278" y="3908584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00"/>
              <a:buFont typeface="Fraunces"/>
              <a:buNone/>
            </a:pPr>
            <a:r>
              <a:rPr b="1" i="0" lang="en-US" sz="11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10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8"/>
              </a:rPr>
              <a:t>apify.com</a:t>
            </a:r>
            <a:endParaRPr b="0" i="0" sz="1100" u="none" cap="none" strike="noStrike"/>
          </a:p>
        </p:txBody>
      </p:sp>
      <p:sp>
        <p:nvSpPr>
          <p:cNvPr id="339" name="Google Shape;339;p28"/>
          <p:cNvSpPr/>
          <p:nvPr/>
        </p:nvSpPr>
        <p:spPr>
          <a:xfrm>
            <a:off x="9459278" y="4131112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00"/>
              <a:buFont typeface="Fraunces"/>
              <a:buNone/>
            </a:pPr>
            <a:r>
              <a:rPr b="1" i="0" lang="en-US" sz="11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100" u="none" cap="none" strike="noStrike"/>
          </a:p>
        </p:txBody>
      </p:sp>
      <p:sp>
        <p:nvSpPr>
          <p:cNvPr id="340" name="Google Shape;340;p28"/>
          <p:cNvSpPr/>
          <p:nvPr/>
        </p:nvSpPr>
        <p:spPr>
          <a:xfrm>
            <a:off x="9459278" y="4421624"/>
            <a:ext cx="4193262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Char char="•"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Define your scraping or automation task.</a:t>
            </a:r>
            <a:endParaRPr b="0" i="0" sz="850" u="none" cap="none" strike="noStrike"/>
          </a:p>
        </p:txBody>
      </p:sp>
      <p:sp>
        <p:nvSpPr>
          <p:cNvPr id="341" name="Google Shape;341;p28"/>
          <p:cNvSpPr/>
          <p:nvPr/>
        </p:nvSpPr>
        <p:spPr>
          <a:xfrm>
            <a:off x="9459278" y="4642723"/>
            <a:ext cx="4193262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Char char="•"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Choose a pre-built actor or build a custom one.</a:t>
            </a:r>
            <a:endParaRPr b="0" i="0" sz="850" u="none" cap="none" strike="noStrike"/>
          </a:p>
        </p:txBody>
      </p:sp>
      <p:sp>
        <p:nvSpPr>
          <p:cNvPr id="342" name="Google Shape;342;p28"/>
          <p:cNvSpPr/>
          <p:nvPr/>
        </p:nvSpPr>
        <p:spPr>
          <a:xfrm>
            <a:off x="9459278" y="4863822"/>
            <a:ext cx="4193262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Char char="•"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Configure input parameters and target URLs.</a:t>
            </a:r>
            <a:endParaRPr b="0" i="0" sz="850" u="none" cap="none" strike="noStrike"/>
          </a:p>
        </p:txBody>
      </p:sp>
      <p:sp>
        <p:nvSpPr>
          <p:cNvPr id="343" name="Google Shape;343;p28"/>
          <p:cNvSpPr/>
          <p:nvPr/>
        </p:nvSpPr>
        <p:spPr>
          <a:xfrm>
            <a:off x="9459278" y="5084921"/>
            <a:ext cx="4193262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Char char="•"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Run the task and retrieve your extracted data.</a:t>
            </a:r>
            <a:endParaRPr b="0" i="0" sz="850" u="none" cap="none" strike="noStrike"/>
          </a:p>
        </p:txBody>
      </p:sp>
      <p:sp>
        <p:nvSpPr>
          <p:cNvPr id="344" name="Google Shape;344;p28"/>
          <p:cNvSpPr/>
          <p:nvPr/>
        </p:nvSpPr>
        <p:spPr>
          <a:xfrm>
            <a:off x="9459278" y="5306020"/>
            <a:ext cx="4193262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Char char="•"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with APIs or export to various formats.</a:t>
            </a:r>
            <a:endParaRPr b="0" i="0" sz="850" u="none" cap="none" strike="noStrike"/>
          </a:p>
        </p:txBody>
      </p:sp>
      <p:sp>
        <p:nvSpPr>
          <p:cNvPr id="345" name="Google Shape;345;p28"/>
          <p:cNvSpPr/>
          <p:nvPr/>
        </p:nvSpPr>
        <p:spPr>
          <a:xfrm>
            <a:off x="6641663" y="7051119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100"/>
              <a:buFont typeface="Fraunces"/>
              <a:buNone/>
            </a:pPr>
            <a:r>
              <a:rPr b="1" i="0" lang="en-US" sz="11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100" u="none" cap="none" strike="noStrike"/>
          </a:p>
        </p:txBody>
      </p:sp>
      <p:sp>
        <p:nvSpPr>
          <p:cNvPr id="346" name="Google Shape;346;p28"/>
          <p:cNvSpPr/>
          <p:nvPr/>
        </p:nvSpPr>
        <p:spPr>
          <a:xfrm>
            <a:off x="6641663" y="7398306"/>
            <a:ext cx="7003375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b="0" i="0" lang="en-US" sz="8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Monitor competitor pricing daily by scraping product pages and setting up alerts for changes.</a:t>
            </a:r>
            <a:endParaRPr b="0" i="0" sz="850" u="none" cap="none" strike="noStrike"/>
          </a:p>
        </p:txBody>
      </p:sp>
      <p:sp>
        <p:nvSpPr>
          <p:cNvPr id="347" name="Google Shape;347;p28"/>
          <p:cNvSpPr/>
          <p:nvPr/>
        </p:nvSpPr>
        <p:spPr>
          <a:xfrm>
            <a:off x="6471642" y="6881098"/>
            <a:ext cx="15240" cy="826175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/>
          <p:nvPr/>
        </p:nvSpPr>
        <p:spPr>
          <a:xfrm>
            <a:off x="793790" y="1362194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b="1" i="0" lang="en-US" sz="44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Outline</a:t>
            </a:r>
            <a:endParaRPr b="0" i="0" sz="4450" u="none" cap="none" strike="noStrike"/>
          </a:p>
        </p:txBody>
      </p:sp>
      <p:sp>
        <p:nvSpPr>
          <p:cNvPr id="63" name="Google Shape;63;p17"/>
          <p:cNvSpPr/>
          <p:nvPr/>
        </p:nvSpPr>
        <p:spPr>
          <a:xfrm>
            <a:off x="793790" y="2524601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Workflow Automation Platform (منصة أتمتة سير العمل)</a:t>
            </a:r>
            <a:endParaRPr b="0" i="0" sz="1750" u="none" cap="none" strike="noStrike"/>
          </a:p>
        </p:txBody>
      </p:sp>
      <p:sp>
        <p:nvSpPr>
          <p:cNvPr id="64" name="Google Shape;64;p17"/>
          <p:cNvSpPr/>
          <p:nvPr/>
        </p:nvSpPr>
        <p:spPr>
          <a:xfrm>
            <a:off x="793790" y="2966799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Smart Scheduling Assistant (مساعد جدولة ذكي)</a:t>
            </a:r>
            <a:endParaRPr b="0" i="0" sz="1750" u="none" cap="none" strike="noStrike"/>
          </a:p>
        </p:txBody>
      </p:sp>
      <p:sp>
        <p:nvSpPr>
          <p:cNvPr id="65" name="Google Shape;65;p17"/>
          <p:cNvSpPr/>
          <p:nvPr/>
        </p:nvSpPr>
        <p:spPr>
          <a:xfrm>
            <a:off x="793790" y="340899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Meeting Assistant (مساعد اجتماعات بالذكاء الاصطناعي)</a:t>
            </a:r>
            <a:endParaRPr b="0" i="0" sz="1750" u="none" cap="none" strike="noStrike"/>
          </a:p>
        </p:txBody>
      </p:sp>
      <p:sp>
        <p:nvSpPr>
          <p:cNvPr id="66" name="Google Shape;66;p17"/>
          <p:cNvSpPr/>
          <p:nvPr/>
        </p:nvSpPr>
        <p:spPr>
          <a:xfrm>
            <a:off x="793790" y="3851196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Productivity Assistant (مساعد إنتاجية بالذكاء الاصطناعي)</a:t>
            </a:r>
            <a:endParaRPr b="0" i="0" sz="1750" u="none" cap="none" strike="noStrike"/>
          </a:p>
        </p:txBody>
      </p:sp>
      <p:sp>
        <p:nvSpPr>
          <p:cNvPr id="67" name="Google Shape;67;p17"/>
          <p:cNvSpPr/>
          <p:nvPr/>
        </p:nvSpPr>
        <p:spPr>
          <a:xfrm>
            <a:off x="793790" y="4293394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Checklist Creator (منشئ قوائم مهام بالذكاء الاصطناعي)</a:t>
            </a:r>
            <a:endParaRPr b="0" i="0" sz="1750" u="none" cap="none" strike="noStrike"/>
          </a:p>
        </p:txBody>
      </p:sp>
      <p:sp>
        <p:nvSpPr>
          <p:cNvPr id="68" name="Google Shape;68;p17"/>
          <p:cNvSpPr/>
          <p:nvPr/>
        </p:nvSpPr>
        <p:spPr>
          <a:xfrm>
            <a:off x="793790" y="4735592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Accountability Assistant (مساعد المتابعة والمساءلة بالذكاء الاصطناعي)</a:t>
            </a:r>
            <a:endParaRPr b="0" i="0" sz="1750" u="none" cap="none" strike="noStrike"/>
          </a:p>
        </p:txBody>
      </p:sp>
      <p:sp>
        <p:nvSpPr>
          <p:cNvPr id="69" name="Google Shape;69;p17"/>
          <p:cNvSpPr/>
          <p:nvPr/>
        </p:nvSpPr>
        <p:spPr>
          <a:xfrm>
            <a:off x="793790" y="517779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Streamlined Customer Support(صياغة البريد الإلكتروني بواسطة الصوت)</a:t>
            </a:r>
            <a:endParaRPr b="0" i="0" sz="1750" u="none" cap="none" strike="noStrike"/>
          </a:p>
        </p:txBody>
      </p:sp>
      <p:sp>
        <p:nvSpPr>
          <p:cNvPr id="70" name="Google Shape;70;p17"/>
          <p:cNvSpPr/>
          <p:nvPr/>
        </p:nvSpPr>
        <p:spPr>
          <a:xfrm>
            <a:off x="793790" y="561998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AI-Enhanced Collaboration (تعاون معزز بالذكاء الاصطناعي)</a:t>
            </a:r>
            <a:endParaRPr b="0" i="0" sz="1750" u="none" cap="none" strike="noStrike"/>
          </a:p>
        </p:txBody>
      </p:sp>
      <p:sp>
        <p:nvSpPr>
          <p:cNvPr id="71" name="Google Shape;71;p17"/>
          <p:cNvSpPr/>
          <p:nvPr/>
        </p:nvSpPr>
        <p:spPr>
          <a:xfrm>
            <a:off x="793790" y="6062186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Web Crawler (زاحف ويب بالذكاء الاصطناعي)</a:t>
            </a:r>
            <a:endParaRPr b="0" i="0" sz="1750" u="none" cap="none" strike="noStrike"/>
          </a:p>
        </p:txBody>
      </p:sp>
      <p:sp>
        <p:nvSpPr>
          <p:cNvPr id="72" name="Google Shape;72;p17"/>
          <p:cNvSpPr/>
          <p:nvPr/>
        </p:nvSpPr>
        <p:spPr>
          <a:xfrm>
            <a:off x="793790" y="6504384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b="0" i="0" lang="en-US" sz="17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Web Scrapers (أدوات استخراج بيانات الويب بالذكاء الاصطناعي)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>
            <a:off x="2167533" y="448628"/>
            <a:ext cx="5908119" cy="508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200"/>
              <a:buFont typeface="Fraunces"/>
              <a:buNone/>
            </a:pPr>
            <a:r>
              <a:rPr b="1" i="0" lang="en-US" sz="32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Unlocking Efficiency with AI</a:t>
            </a:r>
            <a:endParaRPr b="0" i="0" sz="3200" u="none" cap="none" strike="noStrike"/>
          </a:p>
        </p:txBody>
      </p:sp>
      <p:sp>
        <p:nvSpPr>
          <p:cNvPr id="79" name="Google Shape;79;p18"/>
          <p:cNvSpPr/>
          <p:nvPr/>
        </p:nvSpPr>
        <p:spPr>
          <a:xfrm>
            <a:off x="2167533" y="1282779"/>
            <a:ext cx="10295334" cy="7811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None/>
            </a:pPr>
            <a:r>
              <a:rPr b="0" i="0" lang="en-US" sz="12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Artificial Intelligence is revolutionizing how we work, offering powerful tools to streamline tasks, boost productivity, and extract valuable insights from data. This presentation explores a curated selection of AI solutions designed to transform your academic and professional workflows.</a:t>
            </a:r>
            <a:endParaRPr b="0" i="0" sz="1250" u="none" cap="none" strike="noStrike"/>
          </a:p>
        </p:txBody>
      </p:sp>
      <p:sp>
        <p:nvSpPr>
          <p:cNvPr id="80" name="Google Shape;80;p18"/>
          <p:cNvSpPr/>
          <p:nvPr/>
        </p:nvSpPr>
        <p:spPr>
          <a:xfrm>
            <a:off x="2167533" y="2247067"/>
            <a:ext cx="651034" cy="976551"/>
          </a:xfrm>
          <a:prstGeom prst="roundRect">
            <a:avLst>
              <a:gd fmla="val 360033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1" name="Google Shape;8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1011" y="2613184"/>
            <a:ext cx="244078" cy="24407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/>
          <p:nvPr/>
        </p:nvSpPr>
        <p:spPr>
          <a:xfrm>
            <a:off x="2981325" y="2409825"/>
            <a:ext cx="2034659" cy="254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b="1" i="0" lang="en-US" sz="16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Automation</a:t>
            </a:r>
            <a:endParaRPr b="0" i="0" sz="1600" u="none" cap="none" strike="noStrike"/>
          </a:p>
        </p:txBody>
      </p:sp>
      <p:sp>
        <p:nvSpPr>
          <p:cNvPr id="83" name="Google Shape;83;p18"/>
          <p:cNvSpPr/>
          <p:nvPr/>
        </p:nvSpPr>
        <p:spPr>
          <a:xfrm>
            <a:off x="2981325" y="2761774"/>
            <a:ext cx="9481542" cy="26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None/>
            </a:pPr>
            <a:r>
              <a:rPr b="0" i="0" lang="en-US" sz="12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Automate repetitive tasks.</a:t>
            </a:r>
            <a:endParaRPr b="0" i="0" sz="1250" u="none" cap="none" strike="noStrike"/>
          </a:p>
        </p:txBody>
      </p:sp>
      <p:sp>
        <p:nvSpPr>
          <p:cNvPr id="84" name="Google Shape;84;p18"/>
          <p:cNvSpPr/>
          <p:nvPr/>
        </p:nvSpPr>
        <p:spPr>
          <a:xfrm>
            <a:off x="2167533" y="3386376"/>
            <a:ext cx="651034" cy="976551"/>
          </a:xfrm>
          <a:prstGeom prst="roundRect">
            <a:avLst>
              <a:gd fmla="val 360033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5" name="Google Shape;8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1011" y="3752493"/>
            <a:ext cx="244078" cy="24407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/>
          <p:nvPr/>
        </p:nvSpPr>
        <p:spPr>
          <a:xfrm>
            <a:off x="2981325" y="3549134"/>
            <a:ext cx="2034659" cy="254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b="1" i="0" lang="en-US" sz="16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Productivity</a:t>
            </a:r>
            <a:endParaRPr b="0" i="0" sz="1600" u="none" cap="none" strike="noStrike"/>
          </a:p>
        </p:txBody>
      </p:sp>
      <p:sp>
        <p:nvSpPr>
          <p:cNvPr id="87" name="Google Shape;87;p18"/>
          <p:cNvSpPr/>
          <p:nvPr/>
        </p:nvSpPr>
        <p:spPr>
          <a:xfrm>
            <a:off x="2981325" y="3901083"/>
            <a:ext cx="9481542" cy="26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None/>
            </a:pPr>
            <a:r>
              <a:rPr b="0" i="0" lang="en-US" sz="12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Enhance personal and team output.</a:t>
            </a:r>
            <a:endParaRPr b="0" i="0" sz="1250" u="none" cap="none" strike="noStrike"/>
          </a:p>
        </p:txBody>
      </p:sp>
      <p:sp>
        <p:nvSpPr>
          <p:cNvPr id="88" name="Google Shape;88;p18"/>
          <p:cNvSpPr/>
          <p:nvPr/>
        </p:nvSpPr>
        <p:spPr>
          <a:xfrm>
            <a:off x="2167533" y="4525685"/>
            <a:ext cx="651034" cy="976551"/>
          </a:xfrm>
          <a:prstGeom prst="roundRect">
            <a:avLst>
              <a:gd fmla="val 360033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9" name="Google Shape;8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1011" y="4891802"/>
            <a:ext cx="244078" cy="24407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/>
          <p:nvPr/>
        </p:nvSpPr>
        <p:spPr>
          <a:xfrm>
            <a:off x="2981325" y="4688443"/>
            <a:ext cx="2034659" cy="254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b="1" i="0" lang="en-US" sz="16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Meetings</a:t>
            </a:r>
            <a:endParaRPr b="0" i="0" sz="1600" u="none" cap="none" strike="noStrike"/>
          </a:p>
        </p:txBody>
      </p:sp>
      <p:sp>
        <p:nvSpPr>
          <p:cNvPr id="91" name="Google Shape;91;p18"/>
          <p:cNvSpPr/>
          <p:nvPr/>
        </p:nvSpPr>
        <p:spPr>
          <a:xfrm>
            <a:off x="2981325" y="5040392"/>
            <a:ext cx="9481542" cy="26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None/>
            </a:pPr>
            <a:r>
              <a:rPr b="0" i="0" lang="en-US" sz="12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Optimize collaboration and capture insights.</a:t>
            </a:r>
            <a:endParaRPr b="0" i="0" sz="1250" u="none" cap="none" strike="noStrike"/>
          </a:p>
        </p:txBody>
      </p:sp>
      <p:sp>
        <p:nvSpPr>
          <p:cNvPr id="92" name="Google Shape;92;p18"/>
          <p:cNvSpPr/>
          <p:nvPr/>
        </p:nvSpPr>
        <p:spPr>
          <a:xfrm>
            <a:off x="2167533" y="5664994"/>
            <a:ext cx="651034" cy="976551"/>
          </a:xfrm>
          <a:prstGeom prst="roundRect">
            <a:avLst>
              <a:gd fmla="val 360033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3" name="Google Shape;9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71011" y="6031111"/>
            <a:ext cx="244078" cy="24407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/>
          <p:nvPr/>
        </p:nvSpPr>
        <p:spPr>
          <a:xfrm>
            <a:off x="2981325" y="5827752"/>
            <a:ext cx="2034659" cy="254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b="1" i="0" lang="en-US" sz="16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Marketing</a:t>
            </a:r>
            <a:endParaRPr b="0" i="0" sz="1600" u="none" cap="none" strike="noStrike"/>
          </a:p>
        </p:txBody>
      </p:sp>
      <p:sp>
        <p:nvSpPr>
          <p:cNvPr id="95" name="Google Shape;95;p18"/>
          <p:cNvSpPr/>
          <p:nvPr/>
        </p:nvSpPr>
        <p:spPr>
          <a:xfrm>
            <a:off x="2981325" y="6179701"/>
            <a:ext cx="9481542" cy="26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None/>
            </a:pPr>
            <a:r>
              <a:rPr b="0" i="0" lang="en-US" sz="12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Refine campaigns and content creation.</a:t>
            </a:r>
            <a:endParaRPr b="0" i="0" sz="1250" u="none" cap="none" strike="noStrike"/>
          </a:p>
        </p:txBody>
      </p:sp>
      <p:sp>
        <p:nvSpPr>
          <p:cNvPr id="96" name="Google Shape;96;p18"/>
          <p:cNvSpPr/>
          <p:nvPr/>
        </p:nvSpPr>
        <p:spPr>
          <a:xfrm>
            <a:off x="2167533" y="6804303"/>
            <a:ext cx="651034" cy="976551"/>
          </a:xfrm>
          <a:prstGeom prst="roundRect">
            <a:avLst>
              <a:gd fmla="val 360033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7" name="Google Shape;97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71011" y="7170420"/>
            <a:ext cx="244078" cy="24407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>
            <a:off x="2981325" y="6967061"/>
            <a:ext cx="2034659" cy="254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b="1" i="0" lang="en-US" sz="16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Data Extraction</a:t>
            </a:r>
            <a:endParaRPr b="0" i="0" sz="1600" u="none" cap="none" strike="noStrike"/>
          </a:p>
        </p:txBody>
      </p:sp>
      <p:sp>
        <p:nvSpPr>
          <p:cNvPr id="99" name="Google Shape;99;p18"/>
          <p:cNvSpPr/>
          <p:nvPr/>
        </p:nvSpPr>
        <p:spPr>
          <a:xfrm>
            <a:off x="2981325" y="7319010"/>
            <a:ext cx="9481542" cy="26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Nobile"/>
              <a:buNone/>
            </a:pPr>
            <a:r>
              <a:rPr b="0" i="0" lang="en-US" sz="12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Efficiently gather and process information.</a:t>
            </a:r>
            <a:endParaRPr b="0" i="0" sz="12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/>
          <p:nvPr/>
        </p:nvSpPr>
        <p:spPr>
          <a:xfrm>
            <a:off x="6075164" y="860822"/>
            <a:ext cx="7918252" cy="525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300"/>
              <a:buFont typeface="Fraunces"/>
              <a:buNone/>
            </a:pPr>
            <a:r>
              <a:rPr b="1" i="0" lang="en-US" sz="3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n8n: Workflow Automation Platform</a:t>
            </a:r>
            <a:endParaRPr b="0" i="0" sz="3300" u="none" cap="none" strike="noStrike"/>
          </a:p>
        </p:txBody>
      </p:sp>
      <p:sp>
        <p:nvSpPr>
          <p:cNvPr id="107" name="Google Shape;107;p19"/>
          <p:cNvSpPr/>
          <p:nvPr/>
        </p:nvSpPr>
        <p:spPr>
          <a:xfrm>
            <a:off x="6075164" y="1638895"/>
            <a:ext cx="7966472" cy="807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n8n is a free and open-source workflow automation tool that helps you connect apps and automate tasks without coding. It allows for complex custom workflows across hundreds of services.</a:t>
            </a:r>
            <a:endParaRPr b="0" i="0" sz="1300" u="none" cap="none" strike="noStrike"/>
          </a:p>
        </p:txBody>
      </p:sp>
      <p:sp>
        <p:nvSpPr>
          <p:cNvPr id="108" name="Google Shape;108;p19"/>
          <p:cNvSpPr/>
          <p:nvPr/>
        </p:nvSpPr>
        <p:spPr>
          <a:xfrm>
            <a:off x="6075164" y="2803565"/>
            <a:ext cx="2103120" cy="26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50"/>
              <a:buFont typeface="Fraunces"/>
              <a:buNone/>
            </a:pPr>
            <a:r>
              <a:rPr b="1" i="0" lang="en-US" sz="16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65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4"/>
              </a:rPr>
              <a:t>n8n.io</a:t>
            </a:r>
            <a:endParaRPr b="0" i="0" sz="1650" u="none" cap="none" strike="noStrike"/>
          </a:p>
        </p:txBody>
      </p:sp>
      <p:sp>
        <p:nvSpPr>
          <p:cNvPr id="109" name="Google Shape;109;p19"/>
          <p:cNvSpPr/>
          <p:nvPr/>
        </p:nvSpPr>
        <p:spPr>
          <a:xfrm>
            <a:off x="6075164" y="3133606"/>
            <a:ext cx="2103120" cy="26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50"/>
              <a:buFont typeface="Fraunces"/>
              <a:buNone/>
            </a:pPr>
            <a:r>
              <a:rPr b="1" i="0" lang="en-US" sz="16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650" u="none" cap="none" strike="noStrike"/>
          </a:p>
        </p:txBody>
      </p:sp>
      <p:sp>
        <p:nvSpPr>
          <p:cNvPr id="110" name="Google Shape;110;p19"/>
          <p:cNvSpPr/>
          <p:nvPr/>
        </p:nvSpPr>
        <p:spPr>
          <a:xfrm>
            <a:off x="6075164" y="3564612"/>
            <a:ext cx="4615577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Choose your trigger application (e.g., new email).</a:t>
            </a:r>
            <a:endParaRPr b="0" i="0" sz="1300" u="none" cap="none" strike="noStrike"/>
          </a:p>
        </p:txBody>
      </p:sp>
      <p:sp>
        <p:nvSpPr>
          <p:cNvPr id="111" name="Google Shape;111;p19"/>
          <p:cNvSpPr/>
          <p:nvPr/>
        </p:nvSpPr>
        <p:spPr>
          <a:xfrm>
            <a:off x="6075164" y="3892510"/>
            <a:ext cx="4615577" cy="538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Define subsequent actions (e.g., add to spreadsheet, send notification).</a:t>
            </a:r>
            <a:endParaRPr b="0" i="0" sz="1300" u="none" cap="none" strike="noStrike"/>
          </a:p>
        </p:txBody>
      </p:sp>
      <p:sp>
        <p:nvSpPr>
          <p:cNvPr id="112" name="Google Shape;112;p19"/>
          <p:cNvSpPr/>
          <p:nvPr/>
        </p:nvSpPr>
        <p:spPr>
          <a:xfrm>
            <a:off x="6075164" y="4489490"/>
            <a:ext cx="4615577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Map data between applications.</a:t>
            </a:r>
            <a:endParaRPr b="0" i="0" sz="1300" u="none" cap="none" strike="noStrike"/>
          </a:p>
        </p:txBody>
      </p:sp>
      <p:sp>
        <p:nvSpPr>
          <p:cNvPr id="113" name="Google Shape;113;p19"/>
          <p:cNvSpPr/>
          <p:nvPr/>
        </p:nvSpPr>
        <p:spPr>
          <a:xfrm>
            <a:off x="6075164" y="4817388"/>
            <a:ext cx="4615577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Activate your workflow to run automatically.</a:t>
            </a:r>
            <a:endParaRPr b="0" i="0" sz="1300" u="none" cap="none" strike="noStrike"/>
          </a:p>
        </p:txBody>
      </p:sp>
      <p:pic>
        <p:nvPicPr>
          <p:cNvPr descr="preencoded.png" id="114" name="Google Shape;11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08888" y="2824520"/>
            <a:ext cx="2940248" cy="2940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/>
          <p:nvPr/>
        </p:nvSpPr>
        <p:spPr>
          <a:xfrm>
            <a:off x="6327457" y="6395442"/>
            <a:ext cx="2103120" cy="26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50"/>
              <a:buFont typeface="Fraunces"/>
              <a:buNone/>
            </a:pPr>
            <a:r>
              <a:rPr b="1" i="0" lang="en-US" sz="16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650" u="none" cap="none" strike="noStrike"/>
          </a:p>
        </p:txBody>
      </p:sp>
      <p:sp>
        <p:nvSpPr>
          <p:cNvPr id="116" name="Google Shape;116;p19"/>
          <p:cNvSpPr/>
          <p:nvPr/>
        </p:nvSpPr>
        <p:spPr>
          <a:xfrm>
            <a:off x="6327457" y="6910507"/>
            <a:ext cx="7714178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Automate lead capture from a web form directly into a CRM and send a welcome email.</a:t>
            </a:r>
            <a:endParaRPr b="0" i="0" sz="1300" u="none" cap="none" strike="noStrike"/>
          </a:p>
        </p:txBody>
      </p:sp>
      <p:sp>
        <p:nvSpPr>
          <p:cNvPr id="117" name="Google Shape;117;p19"/>
          <p:cNvSpPr/>
          <p:nvPr/>
        </p:nvSpPr>
        <p:spPr>
          <a:xfrm>
            <a:off x="6075164" y="6143149"/>
            <a:ext cx="22860" cy="1225629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3" name="Google Shape;12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/>
          <p:nvPr/>
        </p:nvSpPr>
        <p:spPr>
          <a:xfrm>
            <a:off x="6075164" y="732473"/>
            <a:ext cx="7966472" cy="10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300"/>
              <a:buFont typeface="Fraunces"/>
              <a:buNone/>
            </a:pPr>
            <a:r>
              <a:rPr b="1" i="0" lang="en-US" sz="3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Reclaim AI: Smart Scheduling Assistant</a:t>
            </a:r>
            <a:endParaRPr b="0" i="0" sz="3300" u="none" cap="none" strike="noStrike"/>
          </a:p>
        </p:txBody>
      </p:sp>
      <p:sp>
        <p:nvSpPr>
          <p:cNvPr id="125" name="Google Shape;125;p20"/>
          <p:cNvSpPr/>
          <p:nvPr/>
        </p:nvSpPr>
        <p:spPr>
          <a:xfrm>
            <a:off x="6075164" y="2036326"/>
            <a:ext cx="7966472" cy="538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Reclaim AI intelligently schedules your tasks, habits, and meetings, finding the best time blocks in your calendar. It optimizes your day to maximize productivity and minimize scheduling conflicts.</a:t>
            </a:r>
            <a:endParaRPr b="0" i="0" sz="1300" u="none" cap="none" strike="noStrike"/>
          </a:p>
        </p:txBody>
      </p:sp>
      <p:pic>
        <p:nvPicPr>
          <p:cNvPr descr="preencoded.png" id="126" name="Google Shape;12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5164" y="2952869"/>
            <a:ext cx="2940248" cy="294024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/>
          <p:nvPr/>
        </p:nvSpPr>
        <p:spPr>
          <a:xfrm>
            <a:off x="9433560" y="2931914"/>
            <a:ext cx="2103120" cy="26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50"/>
              <a:buFont typeface="Fraunces"/>
              <a:buNone/>
            </a:pPr>
            <a:r>
              <a:rPr b="1" i="0" lang="en-US" sz="16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65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5"/>
              </a:rPr>
              <a:t>reclaim.ai</a:t>
            </a:r>
            <a:endParaRPr b="0" i="0" sz="1650" u="none" cap="none" strike="noStrike"/>
          </a:p>
        </p:txBody>
      </p:sp>
      <p:sp>
        <p:nvSpPr>
          <p:cNvPr id="128" name="Google Shape;128;p20"/>
          <p:cNvSpPr/>
          <p:nvPr/>
        </p:nvSpPr>
        <p:spPr>
          <a:xfrm>
            <a:off x="9433560" y="3261955"/>
            <a:ext cx="2103120" cy="26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50"/>
              <a:buFont typeface="Fraunces"/>
              <a:buNone/>
            </a:pPr>
            <a:r>
              <a:rPr b="1" i="0" lang="en-US" sz="16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650" u="none" cap="none" strike="noStrike"/>
          </a:p>
        </p:txBody>
      </p:sp>
      <p:sp>
        <p:nvSpPr>
          <p:cNvPr id="129" name="Google Shape;129;p20"/>
          <p:cNvSpPr/>
          <p:nvPr/>
        </p:nvSpPr>
        <p:spPr>
          <a:xfrm>
            <a:off x="9433560" y="3692962"/>
            <a:ext cx="4615577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Connect your calendar (Google or Outlook).</a:t>
            </a:r>
            <a:endParaRPr b="0" i="0" sz="1300" u="none" cap="none" strike="noStrike"/>
          </a:p>
        </p:txBody>
      </p:sp>
      <p:sp>
        <p:nvSpPr>
          <p:cNvPr id="130" name="Google Shape;130;p20"/>
          <p:cNvSpPr/>
          <p:nvPr/>
        </p:nvSpPr>
        <p:spPr>
          <a:xfrm>
            <a:off x="9433560" y="4020860"/>
            <a:ext cx="4615577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tasks and habits with priority and duration.</a:t>
            </a:r>
            <a:endParaRPr b="0" i="0" sz="1300" u="none" cap="none" strike="noStrike"/>
          </a:p>
        </p:txBody>
      </p:sp>
      <p:sp>
        <p:nvSpPr>
          <p:cNvPr id="131" name="Google Shape;131;p20"/>
          <p:cNvSpPr/>
          <p:nvPr/>
        </p:nvSpPr>
        <p:spPr>
          <a:xfrm>
            <a:off x="9433560" y="4348758"/>
            <a:ext cx="4615577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Let Reclaim AI find the optimal slots.</a:t>
            </a:r>
            <a:endParaRPr b="0" i="0" sz="1300" u="none" cap="none" strike="noStrike"/>
          </a:p>
        </p:txBody>
      </p:sp>
      <p:sp>
        <p:nvSpPr>
          <p:cNvPr id="132" name="Google Shape;132;p20"/>
          <p:cNvSpPr/>
          <p:nvPr/>
        </p:nvSpPr>
        <p:spPr>
          <a:xfrm>
            <a:off x="9433560" y="4676656"/>
            <a:ext cx="4615577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Protect your focus time and adapt to changes.</a:t>
            </a:r>
            <a:endParaRPr b="0" i="0" sz="1300" u="none" cap="none" strike="noStrike"/>
          </a:p>
        </p:txBody>
      </p:sp>
      <p:sp>
        <p:nvSpPr>
          <p:cNvPr id="133" name="Google Shape;133;p20"/>
          <p:cNvSpPr/>
          <p:nvPr/>
        </p:nvSpPr>
        <p:spPr>
          <a:xfrm>
            <a:off x="6327457" y="6523792"/>
            <a:ext cx="2103120" cy="26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50"/>
              <a:buFont typeface="Fraunces"/>
              <a:buNone/>
            </a:pPr>
            <a:r>
              <a:rPr b="1" i="0" lang="en-US" sz="16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650" u="none" cap="none" strike="noStrike"/>
          </a:p>
        </p:txBody>
      </p:sp>
      <p:sp>
        <p:nvSpPr>
          <p:cNvPr id="134" name="Google Shape;134;p20"/>
          <p:cNvSpPr/>
          <p:nvPr/>
        </p:nvSpPr>
        <p:spPr>
          <a:xfrm>
            <a:off x="6327457" y="7038856"/>
            <a:ext cx="7714178" cy="26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b="0" i="0" lang="en-US" sz="13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Automatically block time for "deep work" each morning and reschedule if meetings arise.</a:t>
            </a:r>
            <a:endParaRPr b="0" i="0" sz="1300" u="none" cap="none" strike="noStrike"/>
          </a:p>
        </p:txBody>
      </p:sp>
      <p:sp>
        <p:nvSpPr>
          <p:cNvPr id="135" name="Google Shape;135;p20"/>
          <p:cNvSpPr/>
          <p:nvPr/>
        </p:nvSpPr>
        <p:spPr>
          <a:xfrm>
            <a:off x="6075164" y="6271498"/>
            <a:ext cx="22860" cy="1225629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/>
          <p:nvPr/>
        </p:nvSpPr>
        <p:spPr>
          <a:xfrm>
            <a:off x="3113961" y="366713"/>
            <a:ext cx="5492948" cy="4150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600"/>
              <a:buFont typeface="Fraunces"/>
              <a:buNone/>
            </a:pPr>
            <a:r>
              <a:rPr b="1" i="0" lang="en-US" sz="26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Fireflies.ai: AI Meeting Assistant</a:t>
            </a:r>
            <a:endParaRPr b="0" i="0" sz="2600" u="none" cap="none" strike="noStrike"/>
          </a:p>
        </p:txBody>
      </p:sp>
      <p:sp>
        <p:nvSpPr>
          <p:cNvPr id="142" name="Google Shape;142;p21"/>
          <p:cNvSpPr/>
          <p:nvPr/>
        </p:nvSpPr>
        <p:spPr>
          <a:xfrm>
            <a:off x="3113961" y="1047393"/>
            <a:ext cx="8402479" cy="425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Fireflies.ai is an AI assistant that records, transcribes, and summarizes your meetings. It integrates with major conferencing platforms to ensure no detail is missed, making meetings more productive.</a:t>
            </a:r>
            <a:endParaRPr b="0" i="0" sz="1000" u="none" cap="none" strike="noStrike"/>
          </a:p>
        </p:txBody>
      </p:sp>
      <p:sp>
        <p:nvSpPr>
          <p:cNvPr id="143" name="Google Shape;143;p21"/>
          <p:cNvSpPr/>
          <p:nvPr/>
        </p:nvSpPr>
        <p:spPr>
          <a:xfrm>
            <a:off x="3113961" y="1621869"/>
            <a:ext cx="2712244" cy="1508998"/>
          </a:xfrm>
          <a:prstGeom prst="roundRect">
            <a:avLst>
              <a:gd fmla="val 7923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3246715" y="1754624"/>
            <a:ext cx="398502" cy="398502"/>
          </a:xfrm>
          <a:prstGeom prst="roundRect">
            <a:avLst>
              <a:gd fmla="val 22943638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5" name="Google Shape;1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6253" y="1864162"/>
            <a:ext cx="179308" cy="1793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/>
          <p:nvPr/>
        </p:nvSpPr>
        <p:spPr>
          <a:xfrm>
            <a:off x="3246715" y="2285881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Record</a:t>
            </a:r>
            <a:endParaRPr b="0" i="0" sz="1300" u="none" cap="none" strike="noStrike"/>
          </a:p>
        </p:txBody>
      </p:sp>
      <p:sp>
        <p:nvSpPr>
          <p:cNvPr id="147" name="Google Shape;147;p21"/>
          <p:cNvSpPr/>
          <p:nvPr/>
        </p:nvSpPr>
        <p:spPr>
          <a:xfrm>
            <a:off x="3246715" y="2573060"/>
            <a:ext cx="244673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Captures audio from virtual meetings.</a:t>
            </a:r>
            <a:endParaRPr b="0" i="0" sz="1000" u="none" cap="none" strike="noStrike"/>
          </a:p>
        </p:txBody>
      </p:sp>
      <p:sp>
        <p:nvSpPr>
          <p:cNvPr id="148" name="Google Shape;148;p21"/>
          <p:cNvSpPr/>
          <p:nvPr/>
        </p:nvSpPr>
        <p:spPr>
          <a:xfrm>
            <a:off x="5958959" y="1621869"/>
            <a:ext cx="2712363" cy="1508998"/>
          </a:xfrm>
          <a:prstGeom prst="roundRect">
            <a:avLst>
              <a:gd fmla="val 7923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6091714" y="1754624"/>
            <a:ext cx="398502" cy="398502"/>
          </a:xfrm>
          <a:prstGeom prst="roundRect">
            <a:avLst>
              <a:gd fmla="val 22943638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0" name="Google Shape;15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1251" y="1864162"/>
            <a:ext cx="179308" cy="17930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/>
          <p:nvPr/>
        </p:nvSpPr>
        <p:spPr>
          <a:xfrm>
            <a:off x="6091714" y="2285881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Transcribe</a:t>
            </a:r>
            <a:endParaRPr b="0" i="0" sz="1300" u="none" cap="none" strike="noStrike"/>
          </a:p>
        </p:txBody>
      </p:sp>
      <p:sp>
        <p:nvSpPr>
          <p:cNvPr id="152" name="Google Shape;152;p21"/>
          <p:cNvSpPr/>
          <p:nvPr/>
        </p:nvSpPr>
        <p:spPr>
          <a:xfrm>
            <a:off x="6091714" y="2573060"/>
            <a:ext cx="2446853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Converts speech to text accurately.</a:t>
            </a:r>
            <a:endParaRPr b="0" i="0" sz="1000" u="none" cap="none" strike="noStrike"/>
          </a:p>
        </p:txBody>
      </p:sp>
      <p:sp>
        <p:nvSpPr>
          <p:cNvPr id="153" name="Google Shape;153;p21"/>
          <p:cNvSpPr/>
          <p:nvPr/>
        </p:nvSpPr>
        <p:spPr>
          <a:xfrm>
            <a:off x="8804077" y="1621869"/>
            <a:ext cx="2712244" cy="1508998"/>
          </a:xfrm>
          <a:prstGeom prst="roundRect">
            <a:avLst>
              <a:gd fmla="val 7923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8936831" y="1754624"/>
            <a:ext cx="398502" cy="398502"/>
          </a:xfrm>
          <a:prstGeom prst="roundRect">
            <a:avLst>
              <a:gd fmla="val 22943638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5" name="Google Shape;15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46369" y="1864162"/>
            <a:ext cx="179308" cy="17930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/>
          <p:nvPr/>
        </p:nvSpPr>
        <p:spPr>
          <a:xfrm>
            <a:off x="8936831" y="2285881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Summarize</a:t>
            </a:r>
            <a:endParaRPr b="0" i="0" sz="1300" u="none" cap="none" strike="noStrike"/>
          </a:p>
        </p:txBody>
      </p:sp>
      <p:sp>
        <p:nvSpPr>
          <p:cNvPr id="157" name="Google Shape;157;p21"/>
          <p:cNvSpPr/>
          <p:nvPr/>
        </p:nvSpPr>
        <p:spPr>
          <a:xfrm>
            <a:off x="8936831" y="2573060"/>
            <a:ext cx="2446734" cy="4250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Generates concise meeting summaries.</a:t>
            </a:r>
            <a:endParaRPr b="0" i="0" sz="1000" u="none" cap="none" strike="noStrike"/>
          </a:p>
        </p:txBody>
      </p:sp>
      <p:sp>
        <p:nvSpPr>
          <p:cNvPr id="158" name="Google Shape;158;p21"/>
          <p:cNvSpPr/>
          <p:nvPr/>
        </p:nvSpPr>
        <p:spPr>
          <a:xfrm>
            <a:off x="3113961" y="3413046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30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6"/>
              </a:rPr>
              <a:t>fireflies.ai</a:t>
            </a:r>
            <a:endParaRPr b="0" i="0" sz="1300" u="none" cap="none" strike="noStrike"/>
          </a:p>
        </p:txBody>
      </p:sp>
      <p:sp>
        <p:nvSpPr>
          <p:cNvPr id="159" name="Google Shape;159;p21"/>
          <p:cNvSpPr/>
          <p:nvPr/>
        </p:nvSpPr>
        <p:spPr>
          <a:xfrm>
            <a:off x="3113961" y="3673673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300" u="none" cap="none" strike="noStrike"/>
          </a:p>
        </p:txBody>
      </p:sp>
      <p:sp>
        <p:nvSpPr>
          <p:cNvPr id="160" name="Google Shape;160;p21"/>
          <p:cNvSpPr/>
          <p:nvPr/>
        </p:nvSpPr>
        <p:spPr>
          <a:xfrm>
            <a:off x="3113961" y="4013954"/>
            <a:ext cx="491180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Char char="•"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Connect to your calendar or conferencing tool.</a:t>
            </a:r>
            <a:endParaRPr b="0" i="0" sz="1000" u="none" cap="none" strike="noStrike"/>
          </a:p>
        </p:txBody>
      </p:sp>
      <p:sp>
        <p:nvSpPr>
          <p:cNvPr id="161" name="Google Shape;161;p21"/>
          <p:cNvSpPr/>
          <p:nvPr/>
        </p:nvSpPr>
        <p:spPr>
          <a:xfrm>
            <a:off x="3113961" y="4272915"/>
            <a:ext cx="491180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Char char="•"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Invite Fireflies.ai to your meeting.</a:t>
            </a:r>
            <a:endParaRPr b="0" i="0" sz="1000" u="none" cap="none" strike="noStrike"/>
          </a:p>
        </p:txBody>
      </p:sp>
      <p:sp>
        <p:nvSpPr>
          <p:cNvPr id="162" name="Google Shape;162;p21"/>
          <p:cNvSpPr/>
          <p:nvPr/>
        </p:nvSpPr>
        <p:spPr>
          <a:xfrm>
            <a:off x="3113961" y="4531876"/>
            <a:ext cx="491180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Char char="•"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transcripts and summaries post-meeting.</a:t>
            </a:r>
            <a:endParaRPr b="0" i="0" sz="1000" u="none" cap="none" strike="noStrike"/>
          </a:p>
        </p:txBody>
      </p:sp>
      <p:sp>
        <p:nvSpPr>
          <p:cNvPr id="163" name="Google Shape;163;p21"/>
          <p:cNvSpPr/>
          <p:nvPr/>
        </p:nvSpPr>
        <p:spPr>
          <a:xfrm>
            <a:off x="3113961" y="4790837"/>
            <a:ext cx="4911804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Char char="•"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Search for key information within conversations.</a:t>
            </a:r>
            <a:endParaRPr b="0" i="0" sz="1000" u="none" cap="none" strike="noStrike"/>
          </a:p>
        </p:txBody>
      </p:sp>
      <p:pic>
        <p:nvPicPr>
          <p:cNvPr descr="preencoded.png" id="164" name="Google Shape;16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57473" y="3429714"/>
            <a:ext cx="3166467" cy="31664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/>
          <p:nvPr/>
        </p:nvSpPr>
        <p:spPr>
          <a:xfrm>
            <a:off x="3313152" y="7094220"/>
            <a:ext cx="1660565" cy="207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300" u="none" cap="none" strike="noStrike"/>
          </a:p>
        </p:txBody>
      </p:sp>
      <p:sp>
        <p:nvSpPr>
          <p:cNvPr id="166" name="Google Shape;166;p21"/>
          <p:cNvSpPr/>
          <p:nvPr/>
        </p:nvSpPr>
        <p:spPr>
          <a:xfrm>
            <a:off x="3313152" y="7500937"/>
            <a:ext cx="8203287" cy="2125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b="0" i="0" lang="en-US" sz="10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Automatically generate action items and decisions from team meetings and share with attendees.</a:t>
            </a:r>
            <a:endParaRPr b="0" i="0" sz="1000" u="none" cap="none" strike="noStrike"/>
          </a:p>
        </p:txBody>
      </p:sp>
      <p:sp>
        <p:nvSpPr>
          <p:cNvPr id="167" name="Google Shape;167;p21"/>
          <p:cNvSpPr/>
          <p:nvPr/>
        </p:nvSpPr>
        <p:spPr>
          <a:xfrm>
            <a:off x="3113961" y="6895028"/>
            <a:ext cx="15240" cy="967859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2837617" y="389334"/>
            <a:ext cx="6648569" cy="4424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750"/>
              <a:buFont typeface="Fraunces"/>
              <a:buNone/>
            </a:pPr>
            <a:r>
              <a:rPr b="1" i="0" lang="en-US" sz="27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Success AI: AI Productivity Assistant</a:t>
            </a:r>
            <a:endParaRPr b="0" i="0" sz="2750" u="none" cap="none" strike="noStrike"/>
          </a:p>
        </p:txBody>
      </p:sp>
      <p:sp>
        <p:nvSpPr>
          <p:cNvPr id="174" name="Google Shape;174;p22"/>
          <p:cNvSpPr/>
          <p:nvPr/>
        </p:nvSpPr>
        <p:spPr>
          <a:xfrm>
            <a:off x="2837617" y="1114901"/>
            <a:ext cx="8955048" cy="4529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Success AI provides a suite of tools for sales and marketing automation, including email outreach, lead generation, and CRM integration. It uses AI to personalize communication and optimize campaign performance.</a:t>
            </a:r>
            <a:endParaRPr b="0" i="0" sz="1100" u="none" cap="none" strike="noStrike"/>
          </a:p>
        </p:txBody>
      </p:sp>
      <p:sp>
        <p:nvSpPr>
          <p:cNvPr id="175" name="Google Shape;175;p22"/>
          <p:cNvSpPr/>
          <p:nvPr/>
        </p:nvSpPr>
        <p:spPr>
          <a:xfrm>
            <a:off x="2837617" y="1727002"/>
            <a:ext cx="2890599" cy="1072515"/>
          </a:xfrm>
          <a:prstGeom prst="roundRect">
            <a:avLst>
              <a:gd fmla="val 6821" name="adj"/>
            </a:avLst>
          </a:prstGeom>
          <a:solidFill>
            <a:srgbClr val="FAFFFA"/>
          </a:solidFill>
          <a:ln cap="flat" cmpd="sng" w="15225">
            <a:solidFill>
              <a:srgbClr val="CED9C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2822377" y="1727002"/>
            <a:ext cx="60960" cy="1072515"/>
          </a:xfrm>
          <a:prstGeom prst="roundRect">
            <a:avLst>
              <a:gd fmla="val 209029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2"/>
          <p:cNvSpPr/>
          <p:nvPr/>
        </p:nvSpPr>
        <p:spPr>
          <a:xfrm>
            <a:off x="3040142" y="1883807"/>
            <a:ext cx="2046922" cy="2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Personalized Outreach</a:t>
            </a:r>
            <a:endParaRPr b="0" i="0" sz="1350" u="none" cap="none" strike="noStrike"/>
          </a:p>
        </p:txBody>
      </p:sp>
      <p:sp>
        <p:nvSpPr>
          <p:cNvPr id="178" name="Google Shape;178;p22"/>
          <p:cNvSpPr/>
          <p:nvPr/>
        </p:nvSpPr>
        <p:spPr>
          <a:xfrm>
            <a:off x="3040142" y="2189798"/>
            <a:ext cx="2531269" cy="4529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Craft AI-driven emails for higher engagement.</a:t>
            </a:r>
            <a:endParaRPr b="0" i="0" sz="1100" u="none" cap="none" strike="noStrike"/>
          </a:p>
        </p:txBody>
      </p:sp>
      <p:sp>
        <p:nvSpPr>
          <p:cNvPr id="179" name="Google Shape;179;p22"/>
          <p:cNvSpPr/>
          <p:nvPr/>
        </p:nvSpPr>
        <p:spPr>
          <a:xfrm>
            <a:off x="5869781" y="1727002"/>
            <a:ext cx="2890599" cy="1072515"/>
          </a:xfrm>
          <a:prstGeom prst="roundRect">
            <a:avLst>
              <a:gd fmla="val 6821" name="adj"/>
            </a:avLst>
          </a:prstGeom>
          <a:solidFill>
            <a:srgbClr val="FAFFFA"/>
          </a:solidFill>
          <a:ln cap="flat" cmpd="sng" w="15225">
            <a:solidFill>
              <a:srgbClr val="CED9C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2"/>
          <p:cNvSpPr/>
          <p:nvPr/>
        </p:nvSpPr>
        <p:spPr>
          <a:xfrm>
            <a:off x="5854541" y="1727002"/>
            <a:ext cx="60960" cy="1072515"/>
          </a:xfrm>
          <a:prstGeom prst="roundRect">
            <a:avLst>
              <a:gd fmla="val 209029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2"/>
          <p:cNvSpPr/>
          <p:nvPr/>
        </p:nvSpPr>
        <p:spPr>
          <a:xfrm>
            <a:off x="6072307" y="1883807"/>
            <a:ext cx="1769745" cy="2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Lead Generation</a:t>
            </a:r>
            <a:endParaRPr b="0" i="0" sz="1350" u="none" cap="none" strike="noStrike"/>
          </a:p>
        </p:txBody>
      </p:sp>
      <p:sp>
        <p:nvSpPr>
          <p:cNvPr id="182" name="Google Shape;182;p22"/>
          <p:cNvSpPr/>
          <p:nvPr/>
        </p:nvSpPr>
        <p:spPr>
          <a:xfrm>
            <a:off x="6072307" y="2189798"/>
            <a:ext cx="2531269" cy="4529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Identify and qualify potential customers efficiently.</a:t>
            </a:r>
            <a:endParaRPr b="0" i="0" sz="1100" u="none" cap="none" strike="noStrike"/>
          </a:p>
        </p:txBody>
      </p:sp>
      <p:sp>
        <p:nvSpPr>
          <p:cNvPr id="183" name="Google Shape;183;p22"/>
          <p:cNvSpPr/>
          <p:nvPr/>
        </p:nvSpPr>
        <p:spPr>
          <a:xfrm>
            <a:off x="8901946" y="1727002"/>
            <a:ext cx="2890718" cy="1072515"/>
          </a:xfrm>
          <a:prstGeom prst="roundRect">
            <a:avLst>
              <a:gd fmla="val 6821" name="adj"/>
            </a:avLst>
          </a:prstGeom>
          <a:solidFill>
            <a:srgbClr val="FAFFFA"/>
          </a:solidFill>
          <a:ln cap="flat" cmpd="sng" w="15225">
            <a:solidFill>
              <a:srgbClr val="CED9C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8886706" y="1727002"/>
            <a:ext cx="60960" cy="1072515"/>
          </a:xfrm>
          <a:prstGeom prst="roundRect">
            <a:avLst>
              <a:gd fmla="val 209029" name="adj"/>
            </a:avLst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2"/>
          <p:cNvSpPr/>
          <p:nvPr/>
        </p:nvSpPr>
        <p:spPr>
          <a:xfrm>
            <a:off x="9104471" y="1883807"/>
            <a:ext cx="1769745" cy="2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CRM Integration</a:t>
            </a:r>
            <a:endParaRPr b="0" i="0" sz="1350" u="none" cap="none" strike="noStrike"/>
          </a:p>
        </p:txBody>
      </p:sp>
      <p:sp>
        <p:nvSpPr>
          <p:cNvPr id="186" name="Google Shape;186;p22"/>
          <p:cNvSpPr/>
          <p:nvPr/>
        </p:nvSpPr>
        <p:spPr>
          <a:xfrm>
            <a:off x="9104471" y="2189798"/>
            <a:ext cx="2531388" cy="4529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Seamlessly connect with existing sales systems.</a:t>
            </a:r>
            <a:endParaRPr b="0" i="0" sz="1100" u="none" cap="none" strike="noStrike"/>
          </a:p>
        </p:txBody>
      </p:sp>
      <p:pic>
        <p:nvPicPr>
          <p:cNvPr descr="preencoded.png" id="187" name="Google Shape;18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7617" y="3117890"/>
            <a:ext cx="3374827" cy="3374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/>
          <p:nvPr/>
        </p:nvSpPr>
        <p:spPr>
          <a:xfrm>
            <a:off x="6565344" y="3100268"/>
            <a:ext cx="1769745" cy="2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35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4"/>
              </a:rPr>
              <a:t>success.ai</a:t>
            </a:r>
            <a:endParaRPr b="0" i="0" sz="1350" u="none" cap="none" strike="noStrike"/>
          </a:p>
        </p:txBody>
      </p:sp>
      <p:sp>
        <p:nvSpPr>
          <p:cNvPr id="189" name="Google Shape;189;p22"/>
          <p:cNvSpPr/>
          <p:nvPr/>
        </p:nvSpPr>
        <p:spPr>
          <a:xfrm>
            <a:off x="6565344" y="3377922"/>
            <a:ext cx="1769745" cy="2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350" u="none" cap="none" strike="noStrike"/>
          </a:p>
        </p:txBody>
      </p:sp>
      <p:sp>
        <p:nvSpPr>
          <p:cNvPr id="190" name="Google Shape;190;p22"/>
          <p:cNvSpPr/>
          <p:nvPr/>
        </p:nvSpPr>
        <p:spPr>
          <a:xfrm>
            <a:off x="6565344" y="3740587"/>
            <a:ext cx="5234821" cy="226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Char char="•"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Define your target audience and campaign goals.</a:t>
            </a:r>
            <a:endParaRPr b="0" i="0" sz="1100" u="none" cap="none" strike="noStrike"/>
          </a:p>
        </p:txBody>
      </p:sp>
      <p:sp>
        <p:nvSpPr>
          <p:cNvPr id="191" name="Google Shape;191;p22"/>
          <p:cNvSpPr/>
          <p:nvPr/>
        </p:nvSpPr>
        <p:spPr>
          <a:xfrm>
            <a:off x="6565344" y="4016573"/>
            <a:ext cx="5234821" cy="226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Char char="•"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AI to draft compelling email sequences.</a:t>
            </a:r>
            <a:endParaRPr b="0" i="0" sz="1100" u="none" cap="none" strike="noStrike"/>
          </a:p>
        </p:txBody>
      </p:sp>
      <p:sp>
        <p:nvSpPr>
          <p:cNvPr id="192" name="Google Shape;192;p22"/>
          <p:cNvSpPr/>
          <p:nvPr/>
        </p:nvSpPr>
        <p:spPr>
          <a:xfrm>
            <a:off x="6565344" y="4292560"/>
            <a:ext cx="5234821" cy="226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Char char="•"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Monitor campaign performance and A/B test.</a:t>
            </a:r>
            <a:endParaRPr b="0" i="0" sz="1100" u="none" cap="none" strike="noStrike"/>
          </a:p>
        </p:txBody>
      </p:sp>
      <p:sp>
        <p:nvSpPr>
          <p:cNvPr id="193" name="Google Shape;193;p22"/>
          <p:cNvSpPr/>
          <p:nvPr/>
        </p:nvSpPr>
        <p:spPr>
          <a:xfrm>
            <a:off x="6565344" y="4568547"/>
            <a:ext cx="5234821" cy="226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Char char="•"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insights into your sales pipeline.</a:t>
            </a:r>
            <a:endParaRPr b="0" i="0" sz="1100" u="none" cap="none" strike="noStrike"/>
          </a:p>
        </p:txBody>
      </p:sp>
      <p:sp>
        <p:nvSpPr>
          <p:cNvPr id="194" name="Google Shape;194;p22"/>
          <p:cNvSpPr/>
          <p:nvPr/>
        </p:nvSpPr>
        <p:spPr>
          <a:xfrm>
            <a:off x="3049905" y="7023378"/>
            <a:ext cx="1769745" cy="2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350" u="none" cap="none" strike="noStrike"/>
          </a:p>
        </p:txBody>
      </p:sp>
      <p:sp>
        <p:nvSpPr>
          <p:cNvPr id="195" name="Google Shape;195;p22"/>
          <p:cNvSpPr/>
          <p:nvPr/>
        </p:nvSpPr>
        <p:spPr>
          <a:xfrm>
            <a:off x="3049905" y="7456765"/>
            <a:ext cx="8742759" cy="226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Create a personalized email marketing campaign for a new product launch based on customer segments.</a:t>
            </a:r>
            <a:endParaRPr b="0" i="0" sz="1100" u="none" cap="none" strike="noStrike"/>
          </a:p>
        </p:txBody>
      </p:sp>
      <p:sp>
        <p:nvSpPr>
          <p:cNvPr id="196" name="Google Shape;196;p22"/>
          <p:cNvSpPr/>
          <p:nvPr/>
        </p:nvSpPr>
        <p:spPr>
          <a:xfrm>
            <a:off x="2837617" y="6811089"/>
            <a:ext cx="15240" cy="1031319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02" name="Google Shape;20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167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/>
          <p:nvPr/>
        </p:nvSpPr>
        <p:spPr>
          <a:xfrm>
            <a:off x="3080504" y="2042874"/>
            <a:ext cx="6267093" cy="418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600"/>
              <a:buFont typeface="Fraunces"/>
              <a:buNone/>
            </a:pPr>
            <a:r>
              <a:rPr b="1" i="0" lang="en-US" sz="26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Checklist Genie: AI Checklist Creator</a:t>
            </a:r>
            <a:endParaRPr b="0" i="0" sz="2600" u="none" cap="none" strike="noStrike"/>
          </a:p>
        </p:txBody>
      </p:sp>
      <p:sp>
        <p:nvSpPr>
          <p:cNvPr id="204" name="Google Shape;204;p23"/>
          <p:cNvSpPr/>
          <p:nvPr/>
        </p:nvSpPr>
        <p:spPr>
          <a:xfrm>
            <a:off x="3080504" y="2662118"/>
            <a:ext cx="8469392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None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Checklist Genie transforms chaotic to-do lists into smart, AI-powered workflows. It helps organize complex projects, assign tasks, and track progress, ensuring nothing falls through the cracks.</a:t>
            </a:r>
            <a:endParaRPr b="0" i="0" sz="1050" u="none" cap="none" strike="noStrike"/>
          </a:p>
        </p:txBody>
      </p:sp>
      <p:sp>
        <p:nvSpPr>
          <p:cNvPr id="205" name="Google Shape;205;p23"/>
          <p:cNvSpPr/>
          <p:nvPr/>
        </p:nvSpPr>
        <p:spPr>
          <a:xfrm>
            <a:off x="3080504" y="3375184"/>
            <a:ext cx="2174796" cy="209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30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4"/>
              </a:rPr>
              <a:t>checklistgenie.ai</a:t>
            </a:r>
            <a:endParaRPr b="0" i="0" sz="1300" u="none" cap="none" strike="noStrike"/>
          </a:p>
        </p:txBody>
      </p:sp>
      <p:sp>
        <p:nvSpPr>
          <p:cNvPr id="206" name="Google Shape;206;p23"/>
          <p:cNvSpPr/>
          <p:nvPr/>
        </p:nvSpPr>
        <p:spPr>
          <a:xfrm>
            <a:off x="3080504" y="3637836"/>
            <a:ext cx="1673781" cy="209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300" u="none" cap="none" strike="noStrike"/>
          </a:p>
        </p:txBody>
      </p:sp>
      <p:sp>
        <p:nvSpPr>
          <p:cNvPr id="207" name="Google Shape;207;p23"/>
          <p:cNvSpPr/>
          <p:nvPr/>
        </p:nvSpPr>
        <p:spPr>
          <a:xfrm>
            <a:off x="3080504" y="3980855"/>
            <a:ext cx="4950857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project tasks and deadlines.</a:t>
            </a:r>
            <a:endParaRPr b="0" i="0" sz="1050" u="none" cap="none" strike="noStrike"/>
          </a:p>
        </p:txBody>
      </p:sp>
      <p:sp>
        <p:nvSpPr>
          <p:cNvPr id="208" name="Google Shape;208;p23"/>
          <p:cNvSpPr/>
          <p:nvPr/>
        </p:nvSpPr>
        <p:spPr>
          <a:xfrm>
            <a:off x="3080504" y="4241959"/>
            <a:ext cx="4950857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Genie AI suggests optimal task breakdowns.</a:t>
            </a:r>
            <a:endParaRPr b="0" i="0" sz="1050" u="none" cap="none" strike="noStrike"/>
          </a:p>
        </p:txBody>
      </p:sp>
      <p:sp>
        <p:nvSpPr>
          <p:cNvPr id="209" name="Google Shape;209;p23"/>
          <p:cNvSpPr/>
          <p:nvPr/>
        </p:nvSpPr>
        <p:spPr>
          <a:xfrm>
            <a:off x="3080504" y="4503063"/>
            <a:ext cx="4950857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Assign tasks to team members.</a:t>
            </a:r>
            <a:endParaRPr b="0" i="0" sz="1050" u="none" cap="none" strike="noStrike"/>
          </a:p>
        </p:txBody>
      </p:sp>
      <p:sp>
        <p:nvSpPr>
          <p:cNvPr id="210" name="Google Shape;210;p23"/>
          <p:cNvSpPr/>
          <p:nvPr/>
        </p:nvSpPr>
        <p:spPr>
          <a:xfrm>
            <a:off x="3080504" y="4764167"/>
            <a:ext cx="4950857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Track progress with intuitive dashboards.</a:t>
            </a:r>
            <a:endParaRPr b="0" i="0" sz="1050" u="none" cap="none" strike="noStrike"/>
          </a:p>
        </p:txBody>
      </p:sp>
      <p:pic>
        <p:nvPicPr>
          <p:cNvPr descr="preencoded.png" id="211" name="Google Shape;21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5688" y="3391972"/>
            <a:ext cx="3191708" cy="319170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/>
          <p:nvPr/>
        </p:nvSpPr>
        <p:spPr>
          <a:xfrm>
            <a:off x="3281243" y="7085648"/>
            <a:ext cx="1673781" cy="209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b="1" i="0" lang="en-US" sz="130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300" u="none" cap="none" strike="noStrike"/>
          </a:p>
        </p:txBody>
      </p:sp>
      <p:sp>
        <p:nvSpPr>
          <p:cNvPr id="213" name="Google Shape;213;p23"/>
          <p:cNvSpPr/>
          <p:nvPr/>
        </p:nvSpPr>
        <p:spPr>
          <a:xfrm>
            <a:off x="3281243" y="7495580"/>
            <a:ext cx="8268653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None/>
            </a:pPr>
            <a:r>
              <a:rPr b="0" i="0" lang="en-US" sz="105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Manage a research paper submission process, from outline creation to final proofreading, with smart checklists.</a:t>
            </a:r>
            <a:endParaRPr b="0" i="0" sz="1050" u="none" cap="none" strike="noStrike"/>
          </a:p>
        </p:txBody>
      </p:sp>
      <p:sp>
        <p:nvSpPr>
          <p:cNvPr id="214" name="Google Shape;214;p23"/>
          <p:cNvSpPr/>
          <p:nvPr/>
        </p:nvSpPr>
        <p:spPr>
          <a:xfrm>
            <a:off x="3080504" y="6884908"/>
            <a:ext cx="15240" cy="975598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2822734" y="391120"/>
            <a:ext cx="6902768" cy="443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750"/>
              <a:buFont typeface="Fraunces"/>
              <a:buNone/>
            </a:pPr>
            <a:r>
              <a:rPr b="1" i="0" lang="en-US" sz="27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Commitify: AI Accountability Assistan</a:t>
            </a:r>
            <a:endParaRPr b="0" i="0" sz="2750" u="none" cap="none" strike="noStrike"/>
          </a:p>
        </p:txBody>
      </p:sp>
      <p:sp>
        <p:nvSpPr>
          <p:cNvPr id="221" name="Google Shape;221;p24"/>
          <p:cNvSpPr/>
          <p:nvPr/>
        </p:nvSpPr>
        <p:spPr>
          <a:xfrm>
            <a:off x="2822734" y="1119068"/>
            <a:ext cx="8984813" cy="454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Commitify leverages AI to analyze code changes and generate clear, concise commit messages. It promotes better code documentation, improves team collaboration, and streamlines the development workflow.</a:t>
            </a:r>
            <a:endParaRPr b="0" i="0" sz="1100" u="none" cap="none" strike="noStrike"/>
          </a:p>
        </p:txBody>
      </p:sp>
      <p:sp>
        <p:nvSpPr>
          <p:cNvPr id="222" name="Google Shape;222;p24"/>
          <p:cNvSpPr/>
          <p:nvPr/>
        </p:nvSpPr>
        <p:spPr>
          <a:xfrm>
            <a:off x="2822734" y="1733193"/>
            <a:ext cx="8984813" cy="1045369"/>
          </a:xfrm>
          <a:prstGeom prst="roundRect">
            <a:avLst>
              <a:gd fmla="val 12230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2822734" y="1733193"/>
            <a:ext cx="2994898" cy="1045369"/>
          </a:xfrm>
          <a:prstGeom prst="roundRect">
            <a:avLst>
              <a:gd fmla="val 12230" name="adj"/>
            </a:avLst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2964775" y="1875234"/>
            <a:ext cx="1775579" cy="221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Code Analysis</a:t>
            </a:r>
            <a:endParaRPr b="0" i="0" sz="1350" u="none" cap="none" strike="noStrike"/>
          </a:p>
        </p:txBody>
      </p:sp>
      <p:sp>
        <p:nvSpPr>
          <p:cNvPr id="225" name="Google Shape;225;p24"/>
          <p:cNvSpPr/>
          <p:nvPr/>
        </p:nvSpPr>
        <p:spPr>
          <a:xfrm>
            <a:off x="2964775" y="2182177"/>
            <a:ext cx="2497812" cy="454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Intelligently interprets code changes.</a:t>
            </a:r>
            <a:endParaRPr b="0" i="0" sz="1100" u="none" cap="none" strike="noStrike"/>
          </a:p>
        </p:txBody>
      </p:sp>
      <p:sp>
        <p:nvSpPr>
          <p:cNvPr id="226" name="Google Shape;226;p24"/>
          <p:cNvSpPr/>
          <p:nvPr/>
        </p:nvSpPr>
        <p:spPr>
          <a:xfrm>
            <a:off x="5817632" y="1733193"/>
            <a:ext cx="2994898" cy="1045369"/>
          </a:xfrm>
          <a:prstGeom prst="rect">
            <a:avLst/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5817632" y="1733193"/>
            <a:ext cx="15240" cy="1045369"/>
          </a:xfrm>
          <a:prstGeom prst="roundRect">
            <a:avLst>
              <a:gd fmla="val 838902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4"/>
          <p:cNvSpPr/>
          <p:nvPr/>
        </p:nvSpPr>
        <p:spPr>
          <a:xfrm>
            <a:off x="6172676" y="1875234"/>
            <a:ext cx="1816298" cy="221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Message Generation</a:t>
            </a:r>
            <a:endParaRPr b="0" i="0" sz="1350" u="none" cap="none" strike="noStrike"/>
          </a:p>
        </p:txBody>
      </p:sp>
      <p:sp>
        <p:nvSpPr>
          <p:cNvPr id="229" name="Google Shape;229;p24"/>
          <p:cNvSpPr/>
          <p:nvPr/>
        </p:nvSpPr>
        <p:spPr>
          <a:xfrm>
            <a:off x="6172676" y="2182177"/>
            <a:ext cx="2284809" cy="454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Crafts descriptive commit messages.</a:t>
            </a:r>
            <a:endParaRPr b="0" i="0" sz="1100" u="none" cap="none" strike="noStrike"/>
          </a:p>
        </p:txBody>
      </p:sp>
      <p:sp>
        <p:nvSpPr>
          <p:cNvPr id="230" name="Google Shape;230;p24"/>
          <p:cNvSpPr/>
          <p:nvPr/>
        </p:nvSpPr>
        <p:spPr>
          <a:xfrm>
            <a:off x="5640110" y="2078355"/>
            <a:ext cx="355044" cy="355044"/>
          </a:xfrm>
          <a:prstGeom prst="roundRect">
            <a:avLst>
              <a:gd fmla="val 36009" name="adj"/>
            </a:avLst>
          </a:prstGeom>
          <a:solidFill>
            <a:srgbClr val="FAFFFA"/>
          </a:solidFill>
          <a:ln cap="flat" cmpd="sng" w="15225">
            <a:solidFill>
              <a:srgbClr val="CED9C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31" name="Google Shape;23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8811" y="2167057"/>
            <a:ext cx="177522" cy="17752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/>
          <p:nvPr/>
        </p:nvSpPr>
        <p:spPr>
          <a:xfrm>
            <a:off x="8812530" y="1733193"/>
            <a:ext cx="2994898" cy="1045369"/>
          </a:xfrm>
          <a:prstGeom prst="rect">
            <a:avLst/>
          </a:prstGeom>
          <a:solidFill>
            <a:srgbClr val="E8F3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4"/>
          <p:cNvSpPr/>
          <p:nvPr/>
        </p:nvSpPr>
        <p:spPr>
          <a:xfrm>
            <a:off x="8812530" y="1733193"/>
            <a:ext cx="15240" cy="1045369"/>
          </a:xfrm>
          <a:prstGeom prst="roundRect">
            <a:avLst>
              <a:gd fmla="val 838902" name="adj"/>
            </a:avLst>
          </a:prstGeom>
          <a:solidFill>
            <a:srgbClr val="CED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9167574" y="1875234"/>
            <a:ext cx="1783913" cy="221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Team Collaboration</a:t>
            </a:r>
            <a:endParaRPr b="0" i="0" sz="1350" u="none" cap="none" strike="noStrike"/>
          </a:p>
        </p:txBody>
      </p:sp>
      <p:sp>
        <p:nvSpPr>
          <p:cNvPr id="235" name="Google Shape;235;p24"/>
          <p:cNvSpPr/>
          <p:nvPr/>
        </p:nvSpPr>
        <p:spPr>
          <a:xfrm>
            <a:off x="9167574" y="2182177"/>
            <a:ext cx="2497812" cy="454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Ensures consistent and clear communication.</a:t>
            </a:r>
            <a:endParaRPr b="0" i="0" sz="1100" u="none" cap="none" strike="noStrike"/>
          </a:p>
        </p:txBody>
      </p:sp>
      <p:sp>
        <p:nvSpPr>
          <p:cNvPr id="236" name="Google Shape;236;p24"/>
          <p:cNvSpPr/>
          <p:nvPr/>
        </p:nvSpPr>
        <p:spPr>
          <a:xfrm>
            <a:off x="8635008" y="2078355"/>
            <a:ext cx="355044" cy="355044"/>
          </a:xfrm>
          <a:prstGeom prst="roundRect">
            <a:avLst>
              <a:gd fmla="val 36009" name="adj"/>
            </a:avLst>
          </a:prstGeom>
          <a:solidFill>
            <a:srgbClr val="FAFFFA"/>
          </a:solidFill>
          <a:ln cap="flat" cmpd="sng" w="15225">
            <a:solidFill>
              <a:srgbClr val="CED9C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37" name="Google Shape;23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23709" y="2167057"/>
            <a:ext cx="177522" cy="177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8" name="Google Shape;23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2734" y="3098125"/>
            <a:ext cx="3386018" cy="3386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4"/>
          <p:cNvSpPr/>
          <p:nvPr/>
        </p:nvSpPr>
        <p:spPr>
          <a:xfrm>
            <a:off x="6562844" y="3080385"/>
            <a:ext cx="1947148" cy="221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Website: </a:t>
            </a:r>
            <a:r>
              <a:rPr b="1" i="0" lang="en-US" sz="1350" u="sng" cap="none" strike="noStrike">
                <a:solidFill>
                  <a:schemeClr val="hlink"/>
                </a:solidFill>
                <a:latin typeface="Fraunces"/>
                <a:ea typeface="Fraunces"/>
                <a:cs typeface="Fraunces"/>
                <a:sym typeface="Fraunces"/>
                <a:hlinkClick r:id="rId6"/>
              </a:rPr>
              <a:t>commitify.ai</a:t>
            </a:r>
            <a:endParaRPr b="0" i="0" sz="1350" u="none" cap="none" strike="noStrike"/>
          </a:p>
        </p:txBody>
      </p:sp>
      <p:sp>
        <p:nvSpPr>
          <p:cNvPr id="240" name="Google Shape;240;p24"/>
          <p:cNvSpPr/>
          <p:nvPr/>
        </p:nvSpPr>
        <p:spPr>
          <a:xfrm>
            <a:off x="6562844" y="3358991"/>
            <a:ext cx="1775579" cy="221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b="0" i="0" sz="1350" u="none" cap="none" strike="noStrike"/>
          </a:p>
        </p:txBody>
      </p:sp>
      <p:sp>
        <p:nvSpPr>
          <p:cNvPr id="241" name="Google Shape;241;p24"/>
          <p:cNvSpPr/>
          <p:nvPr/>
        </p:nvSpPr>
        <p:spPr>
          <a:xfrm>
            <a:off x="6562844" y="3722846"/>
            <a:ext cx="5252204" cy="227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Char char="•"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with your version control system (e.g., Git).</a:t>
            </a:r>
            <a:endParaRPr b="0" i="0" sz="1100" u="none" cap="none" strike="noStrike"/>
          </a:p>
        </p:txBody>
      </p:sp>
      <p:sp>
        <p:nvSpPr>
          <p:cNvPr id="242" name="Google Shape;242;p24"/>
          <p:cNvSpPr/>
          <p:nvPr/>
        </p:nvSpPr>
        <p:spPr>
          <a:xfrm>
            <a:off x="6562844" y="3999667"/>
            <a:ext cx="5252204" cy="227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Char char="•"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Stage your code changes.</a:t>
            </a:r>
            <a:endParaRPr b="0" i="0" sz="1100" u="none" cap="none" strike="noStrike"/>
          </a:p>
        </p:txBody>
      </p:sp>
      <p:sp>
        <p:nvSpPr>
          <p:cNvPr id="243" name="Google Shape;243;p24"/>
          <p:cNvSpPr/>
          <p:nvPr/>
        </p:nvSpPr>
        <p:spPr>
          <a:xfrm>
            <a:off x="6562844" y="4276487"/>
            <a:ext cx="5252204" cy="227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Char char="•"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Commitify AI suggests a message.</a:t>
            </a:r>
            <a:endParaRPr b="0" i="0" sz="1100" u="none" cap="none" strike="noStrike"/>
          </a:p>
        </p:txBody>
      </p:sp>
      <p:sp>
        <p:nvSpPr>
          <p:cNvPr id="244" name="Google Shape;244;p24"/>
          <p:cNvSpPr/>
          <p:nvPr/>
        </p:nvSpPr>
        <p:spPr>
          <a:xfrm>
            <a:off x="6562844" y="4553307"/>
            <a:ext cx="5252204" cy="227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Char char="•"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Review and approve the generated commit.</a:t>
            </a:r>
            <a:endParaRPr b="0" i="0" sz="1100" u="none" cap="none" strike="noStrike"/>
          </a:p>
        </p:txBody>
      </p:sp>
      <p:sp>
        <p:nvSpPr>
          <p:cNvPr id="245" name="Google Shape;245;p24"/>
          <p:cNvSpPr/>
          <p:nvPr/>
        </p:nvSpPr>
        <p:spPr>
          <a:xfrm>
            <a:off x="3035737" y="7016710"/>
            <a:ext cx="1775579" cy="221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50"/>
              <a:buFont typeface="Fraunces"/>
              <a:buNone/>
            </a:pPr>
            <a:r>
              <a:rPr b="1" i="0" lang="en-US" sz="1350" u="none" cap="none" strike="noStrik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Practical Example:</a:t>
            </a:r>
            <a:endParaRPr b="0" i="0" sz="1350" u="none" cap="none" strike="noStrike"/>
          </a:p>
        </p:txBody>
      </p:sp>
      <p:sp>
        <p:nvSpPr>
          <p:cNvPr id="246" name="Google Shape;246;p24"/>
          <p:cNvSpPr/>
          <p:nvPr/>
        </p:nvSpPr>
        <p:spPr>
          <a:xfrm>
            <a:off x="3035737" y="7451527"/>
            <a:ext cx="8771811" cy="227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Nobile"/>
              <a:buNone/>
            </a:pPr>
            <a:r>
              <a:rPr b="0" i="0" lang="en-US" sz="1100" u="none" cap="none" strike="noStrik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Automatically generate clear commit messages for a complex feature implementation, detailing changes and purpose.</a:t>
            </a:r>
            <a:endParaRPr b="0" i="0" sz="1100" u="none" cap="none" strike="noStrike"/>
          </a:p>
        </p:txBody>
      </p:sp>
      <p:sp>
        <p:nvSpPr>
          <p:cNvPr id="247" name="Google Shape;247;p24"/>
          <p:cNvSpPr/>
          <p:nvPr/>
        </p:nvSpPr>
        <p:spPr>
          <a:xfrm>
            <a:off x="2822734" y="6803708"/>
            <a:ext cx="15240" cy="1034772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